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260350"/>
            <a:ext cx="6913563" cy="893763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ru-RU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052513"/>
            <a:ext cx="6913563" cy="503237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marL="0" indent="0">
              <a:buFontTx/>
              <a:buNone/>
              <a:defRPr sz="2400" b="1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ru-RU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067425" y="476250"/>
            <a:ext cx="1817688" cy="6381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11188" y="476250"/>
            <a:ext cx="5303837" cy="6381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11188" y="1384300"/>
            <a:ext cx="3127375" cy="547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90963" y="1384300"/>
            <a:ext cx="3128962" cy="547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476250"/>
            <a:ext cx="69850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1384300"/>
            <a:ext cx="6408737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-24384" y="18288"/>
            <a:ext cx="6913563" cy="893763"/>
          </a:xfrm>
          <a:solidFill>
            <a:schemeClr val="bg1"/>
          </a:solidFill>
        </p:spPr>
        <p:txBody>
          <a:bodyPr/>
          <a:lstStyle/>
          <a:p>
            <a:r>
              <a:rPr lang="sr-Cyrl-RS" dirty="0">
                <a:latin typeface="Palatino Linotype" pitchFamily="18" charset="0"/>
              </a:rPr>
              <a:t>Абдоминална хирургија - колоректална хирургија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905000" y="1020763"/>
            <a:ext cx="4779963" cy="503237"/>
          </a:xfrm>
          <a:solidFill>
            <a:schemeClr val="bg1"/>
          </a:solidFill>
        </p:spPr>
        <p:txBody>
          <a:bodyPr/>
          <a:lstStyle/>
          <a:p>
            <a:pPr algn="r"/>
            <a:r>
              <a:rPr lang="sr-Cyrl-RS" dirty="0" smtClean="0">
                <a:latin typeface="Palatino Linotype" pitchFamily="18" charset="0"/>
              </a:rPr>
              <a:t>Доц. Др Бојан С. Стојановић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21542" y="5657671"/>
            <a:ext cx="2422458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sr-Latn-RS" b="1" dirty="0" smtClean="0">
                <a:latin typeface="Palatino Linotype" pitchFamily="18" charset="0"/>
              </a:rPr>
              <a:t>IX</a:t>
            </a:r>
            <a:r>
              <a:rPr lang="sr-Cyrl-RS" b="1" dirty="0" smtClean="0">
                <a:latin typeface="Palatino Linotype" pitchFamily="18" charset="0"/>
              </a:rPr>
              <a:t> недеља</a:t>
            </a:r>
          </a:p>
          <a:p>
            <a:pPr algn="ctr"/>
            <a:r>
              <a:rPr lang="sr-Cyrl-RS" b="1" dirty="0" smtClean="0">
                <a:latin typeface="Palatino Linotype" pitchFamily="18" charset="0"/>
              </a:rPr>
              <a:t>Вежбе</a:t>
            </a:r>
            <a:endParaRPr lang="sr-Cyrl-RS" b="1" dirty="0" smtClean="0">
              <a:latin typeface="Palatino Linotype" pitchFamily="18" charset="0"/>
            </a:endParaRPr>
          </a:p>
          <a:p>
            <a:pPr algn="ctr"/>
            <a:r>
              <a:rPr lang="sr-Cyrl-RS" b="1" dirty="0" smtClean="0">
                <a:latin typeface="Palatino Linotype" pitchFamily="18" charset="0"/>
              </a:rPr>
              <a:t>ОСС</a:t>
            </a:r>
          </a:p>
          <a:p>
            <a:pPr algn="ctr"/>
            <a:r>
              <a:rPr lang="sr-Cyrl-RS" b="1" dirty="0" smtClean="0">
                <a:latin typeface="Palatino Linotype" pitchFamily="18" charset="0"/>
              </a:rPr>
              <a:t>Хирургија са негом</a:t>
            </a:r>
            <a:endParaRPr lang="en-US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791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alatino Linotype" pitchFamily="18" charset="0"/>
              </a:rPr>
              <a:t>Dermatitis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sr-Cyrl-RS" dirty="0" smtClean="0">
                <a:latin typeface="Palatino Linotype" pitchFamily="18" charset="0"/>
              </a:rPr>
              <a:t>Често 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Узрок:</a:t>
            </a:r>
          </a:p>
          <a:p>
            <a:pPr lvl="1" algn="just"/>
            <a:r>
              <a:rPr lang="ru-RU" dirty="0" smtClean="0">
                <a:latin typeface="Palatino Linotype" pitchFamily="18" charset="0"/>
              </a:rPr>
              <a:t>неадекватна примене прибора за стому</a:t>
            </a:r>
          </a:p>
          <a:p>
            <a:pPr lvl="1" algn="just"/>
            <a:r>
              <a:rPr lang="ru-RU" dirty="0" smtClean="0">
                <a:latin typeface="Palatino Linotype" pitchFamily="18" charset="0"/>
              </a:rPr>
              <a:t> цурење и контакт цревног садржаја са кожом око стоме</a:t>
            </a:r>
          </a:p>
          <a:p>
            <a:pPr lvl="1" algn="just"/>
            <a:r>
              <a:rPr lang="ru-RU" dirty="0" smtClean="0">
                <a:latin typeface="Palatino Linotype" pitchFamily="18" charset="0"/>
              </a:rPr>
              <a:t>последица алергије на материјале од којих су направљена помагала за стому </a:t>
            </a:r>
          </a:p>
          <a:p>
            <a:pPr lvl="1" algn="just"/>
            <a:r>
              <a:rPr lang="ru-RU" dirty="0" smtClean="0">
                <a:latin typeface="Palatino Linotype" pitchFamily="18" charset="0"/>
              </a:rPr>
              <a:t>механичке иритације овим помагалима</a:t>
            </a:r>
          </a:p>
          <a:p>
            <a:r>
              <a:rPr lang="ru-RU" dirty="0" smtClean="0">
                <a:latin typeface="Palatino Linotype" pitchFamily="18" charset="0"/>
              </a:rPr>
              <a:t>Превенција настанка дерматитиса -правилна примена поступака неге стоме</a:t>
            </a:r>
            <a:endParaRPr lang="en-US" dirty="0">
              <a:latin typeface="Palatino Linotype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667000"/>
            <a:ext cx="3386669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2691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dirty="0" smtClean="0">
                <a:latin typeface="Palatino Linotype" pitchFamily="18" charset="0"/>
              </a:rPr>
              <a:t>Увлачење (ретракција) стоме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72000" cy="4525963"/>
          </a:xfrm>
        </p:spPr>
        <p:txBody>
          <a:bodyPr>
            <a:noAutofit/>
          </a:bodyPr>
          <a:lstStyle/>
          <a:p>
            <a:pPr algn="just"/>
            <a:r>
              <a:rPr lang="sr-Cyrl-RS" sz="2000" dirty="0" smtClean="0">
                <a:latin typeface="Palatino Linotype" pitchFamily="18" charset="0"/>
              </a:rPr>
              <a:t>Нормално-</a:t>
            </a:r>
            <a:r>
              <a:rPr lang="ru-RU" sz="2000" dirty="0" smtClean="0">
                <a:latin typeface="Palatino Linotype" pitchFamily="18" charset="0"/>
              </a:rPr>
              <a:t>неколико милиметара изнад нивоа коже трбуха</a:t>
            </a:r>
          </a:p>
          <a:p>
            <a:pPr algn="just"/>
            <a:r>
              <a:rPr lang="ru-RU" sz="2000" dirty="0" smtClean="0">
                <a:latin typeface="Palatino Linotype" pitchFamily="18" charset="0"/>
              </a:rPr>
              <a:t>Ретракција стоме је положај стоме изнад нивоа коже трбуха</a:t>
            </a:r>
          </a:p>
          <a:p>
            <a:pPr algn="just"/>
            <a:r>
              <a:rPr lang="ru-RU" sz="2000" dirty="0" smtClean="0">
                <a:latin typeface="Palatino Linotype" pitchFamily="18" charset="0"/>
              </a:rPr>
              <a:t>Индикација за хируршку реинтервенцију и пононог креаирања функионалне стоме</a:t>
            </a:r>
            <a:endParaRPr lang="en-US" sz="2000" dirty="0">
              <a:latin typeface="Palatino Linotype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752600"/>
            <a:ext cx="3840480" cy="2885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6345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latin typeface="Palatino Linotype" pitchFamily="18" charset="0"/>
              </a:rPr>
              <a:t>Пролапс илеума кроз илеостому</a:t>
            </a:r>
            <a:endParaRPr lang="en-US" sz="32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53000" cy="4525963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Palatino Linotype" pitchFamily="18" charset="0"/>
              </a:rPr>
              <a:t>Пролапс (испадање) дела илеума кроз илеостому </a:t>
            </a:r>
          </a:p>
          <a:p>
            <a:pPr algn="just"/>
            <a:r>
              <a:rPr lang="ru-RU" sz="2000" dirty="0" smtClean="0">
                <a:latin typeface="Palatino Linotype" pitchFamily="18" charset="0"/>
              </a:rPr>
              <a:t>Повишењем интраабдоминалног притиска приликом стајања или ходања болесника, као и приликом напињања</a:t>
            </a:r>
          </a:p>
          <a:p>
            <a:pPr algn="just"/>
            <a:r>
              <a:rPr lang="ru-RU" sz="2000" dirty="0" smtClean="0">
                <a:latin typeface="Palatino Linotype" pitchFamily="18" charset="0"/>
              </a:rPr>
              <a:t>Индикована је хируршка реинтервенција</a:t>
            </a:r>
            <a:endParaRPr lang="en-US" sz="2000" dirty="0">
              <a:latin typeface="Palatino Linotype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981200"/>
            <a:ext cx="3657600" cy="318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89531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Palatino Linotype" pitchFamily="18" charset="0"/>
              </a:rPr>
              <a:t>Стеноза, фистула и хернија стоме</a:t>
            </a:r>
            <a:endParaRPr lang="en-US" sz="32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76800" cy="4525963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Palatino Linotype" pitchFamily="18" charset="0"/>
              </a:rPr>
              <a:t>Стварање великог отвора у трбушном зиду приликом извођења илеостоме може проузроковати накнадну појаву параилеостомалних хернија</a:t>
            </a:r>
            <a:endParaRPr lang="en-US" sz="2000" dirty="0">
              <a:latin typeface="Palatino Linotype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395472"/>
            <a:ext cx="4048125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18206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Исхрана болесника са стомом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sr-Cyrl-RS" dirty="0" smtClean="0">
                <a:latin typeface="Palatino Linotype" pitchFamily="18" charset="0"/>
              </a:rPr>
              <a:t>избегавање конзумирања намирница богатих целулозом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избегавање јако зачињене и љуте хране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избегавање конзумирања свежег поврћа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избегавање конзумирања хране која надима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болеснику се саветује да једе полако и да добро сажваће храну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болеснику се саветује да има три оброка у току дана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свако ново јело треба пробати у малој количини</a:t>
            </a:r>
          </a:p>
          <a:p>
            <a:pPr algn="just"/>
            <a:r>
              <a:rPr lang="sr-Cyrl-RS" smtClean="0">
                <a:latin typeface="Palatino Linotype" pitchFamily="18" charset="0"/>
              </a:rPr>
              <a:t>болеснику </a:t>
            </a:r>
            <a:r>
              <a:rPr lang="sr-Cyrl-RS" dirty="0" smtClean="0">
                <a:latin typeface="Palatino Linotype" pitchFamily="18" charset="0"/>
              </a:rPr>
              <a:t>се саветује узимање две литра течности у току дана.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513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57200"/>
            <a:ext cx="6985000" cy="508000"/>
          </a:xfrm>
        </p:spPr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Илеостома и колостома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sr-Cyrl-RS" dirty="0" smtClean="0">
                <a:latin typeface="Palatino Linotype" pitchFamily="18" charset="0"/>
              </a:rPr>
              <a:t>Хируршки отвор на танком цреву- иелуму (илеостома) или дебелом цреву (колостома) чиме се обезбеђује комуникација и пражњење фекалног садржаја преко предњег трбушног зида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Привреемна или трајна</a:t>
            </a:r>
          </a:p>
          <a:p>
            <a:pPr algn="just"/>
            <a:r>
              <a:rPr lang="ru-RU" dirty="0" smtClean="0">
                <a:latin typeface="Palatino Linotype" pitchFamily="18" charset="0"/>
              </a:rPr>
              <a:t>Годишње се у Србији оперише око 4.000 пацијената са колоректалним карциномом, а код 27% оперисаних болесника илеостома или колостома представлја трајан начин елиминације столице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644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Преоперативна припрема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>
                <a:latin typeface="Palatino Linotype" pitchFamily="18" charset="0"/>
              </a:rPr>
              <a:t>Психолошка припрема (умањити страх)</a:t>
            </a:r>
          </a:p>
          <a:p>
            <a:pPr algn="just"/>
            <a:r>
              <a:rPr lang="ru-RU" dirty="0" smtClean="0">
                <a:latin typeface="Palatino Linotype" pitchFamily="18" charset="0"/>
              </a:rPr>
              <a:t>Лабораторијско – клиничка припрема (комплетна крвна слика, седиментација еритроцита, тестови коагулације и одређивање времена крвављења, као и основне биохемијске анализе</a:t>
            </a:r>
            <a:r>
              <a:rPr lang="sr-Cyrl-RS" dirty="0" smtClean="0">
                <a:latin typeface="Palatino Linotype" pitchFamily="18" charset="0"/>
              </a:rPr>
              <a:t>)</a:t>
            </a:r>
            <a:endParaRPr lang="ru-RU" dirty="0" smtClean="0">
              <a:latin typeface="Palatino Linotype" pitchFamily="18" charset="0"/>
            </a:endParaRPr>
          </a:p>
          <a:p>
            <a:pPr algn="just"/>
            <a:r>
              <a:rPr lang="ru-RU" dirty="0" smtClean="0">
                <a:latin typeface="Palatino Linotype" pitchFamily="18" charset="0"/>
              </a:rPr>
              <a:t>Дијететска припрема</a:t>
            </a:r>
          </a:p>
          <a:p>
            <a:pPr algn="just"/>
            <a:r>
              <a:rPr lang="ru-RU" dirty="0" smtClean="0">
                <a:latin typeface="Palatino Linotype" pitchFamily="18" charset="0"/>
              </a:rPr>
              <a:t>Физичка припрема </a:t>
            </a:r>
          </a:p>
          <a:p>
            <a:pPr algn="just"/>
            <a:r>
              <a:rPr lang="ru-RU" dirty="0" smtClean="0">
                <a:latin typeface="Palatino Linotype" pitchFamily="18" charset="0"/>
              </a:rPr>
              <a:t>Премедикација болесника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424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Дијететска припрема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>
                <a:latin typeface="Palatino Linotype" pitchFamily="18" charset="0"/>
              </a:rPr>
              <a:t>Ограничити унос појединих хранљивих материја и намирница, првенствено оних које се тешко варе и које доводе до повећаног стварања гасова у цревима и надимања болесника</a:t>
            </a:r>
          </a:p>
          <a:p>
            <a:pPr algn="just"/>
            <a:r>
              <a:rPr lang="ru-RU" dirty="0" smtClean="0">
                <a:latin typeface="Palatino Linotype" pitchFamily="18" charset="0"/>
              </a:rPr>
              <a:t>Три дана пре операције болесник се преводи на течну исхрану</a:t>
            </a:r>
          </a:p>
          <a:p>
            <a:pPr algn="just"/>
            <a:r>
              <a:rPr lang="ru-RU" dirty="0" smtClean="0">
                <a:latin typeface="Palatino Linotype" pitchFamily="18" charset="0"/>
              </a:rPr>
              <a:t>Примена лаксативна средства и евакоклизми -циљ преоперативно постизање пражњења црева</a:t>
            </a:r>
          </a:p>
          <a:p>
            <a:pPr algn="just"/>
            <a:r>
              <a:rPr lang="ru-RU" dirty="0" smtClean="0">
                <a:latin typeface="Palatino Linotype" pitchFamily="18" charset="0"/>
              </a:rPr>
              <a:t>Лаксативни сируп (</a:t>
            </a:r>
            <a:r>
              <a:rPr lang="en-US" dirty="0" err="1" smtClean="0">
                <a:latin typeface="Palatino Linotype" pitchFamily="18" charset="0"/>
              </a:rPr>
              <a:t>Portalak</a:t>
            </a:r>
            <a:r>
              <a:rPr lang="ru-RU" dirty="0" smtClean="0">
                <a:latin typeface="Palatino Linotype" pitchFamily="18" charset="0"/>
              </a:rPr>
              <a:t>®) три пута дневно по једна кафена кашичица уз примену следећег режима клизми:</a:t>
            </a:r>
          </a:p>
          <a:p>
            <a:pPr lvl="1" algn="just"/>
            <a:r>
              <a:rPr lang="ru-RU" dirty="0" smtClean="0">
                <a:latin typeface="Palatino Linotype" pitchFamily="18" charset="0"/>
              </a:rPr>
              <a:t>првог дана – једна клизма током дана</a:t>
            </a:r>
          </a:p>
          <a:p>
            <a:pPr lvl="1" algn="just"/>
            <a:r>
              <a:rPr lang="ru-RU" dirty="0" smtClean="0">
                <a:latin typeface="Palatino Linotype" pitchFamily="18" charset="0"/>
              </a:rPr>
              <a:t>другог дана – једна клизма </a:t>
            </a:r>
          </a:p>
          <a:p>
            <a:pPr lvl="1" algn="just"/>
            <a:r>
              <a:rPr lang="ru-RU" dirty="0" smtClean="0">
                <a:latin typeface="Palatino Linotype" pitchFamily="18" charset="0"/>
              </a:rPr>
              <a:t>трећег дана – једну клизму ујутру и једну увече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894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Преоперативна припрема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sr-Cyrl-RS" dirty="0" smtClean="0">
                <a:latin typeface="Palatino Linotype" pitchFamily="18" charset="0"/>
              </a:rPr>
              <a:t>Превентивна припрема антибиотика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Наставити хроничну терапију кортикостероидима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Дијета са малом количином фекалног резидуа-чешћи, мањи оброци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Обележити правилно место за креирање стоме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361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Palatino Linotype" pitchFamily="18" charset="0"/>
              </a:rPr>
              <a:t>Сестринске интервенције у нези стоме</a:t>
            </a:r>
            <a:r>
              <a:rPr lang="sr-Latn-RS" dirty="0" smtClean="0">
                <a:latin typeface="Palatino Linotype" pitchFamily="18" charset="0"/>
              </a:rPr>
              <a:t> 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sr-Cyrl-RS" dirty="0" smtClean="0">
                <a:latin typeface="Palatino Linotype" pitchFamily="18" charset="0"/>
              </a:rPr>
              <a:t>Стоме по операцији су мало отечене</a:t>
            </a:r>
          </a:p>
          <a:p>
            <a:pPr algn="just"/>
            <a:r>
              <a:rPr lang="ru-RU" dirty="0" smtClean="0">
                <a:latin typeface="Palatino Linotype" pitchFamily="18" charset="0"/>
              </a:rPr>
              <a:t>Стома не поседује нервне завршетке и мишиће, тако да је није болно осетљива</a:t>
            </a:r>
          </a:p>
          <a:p>
            <a:pPr algn="just"/>
            <a:r>
              <a:rPr lang="ru-RU" dirty="0" smtClean="0">
                <a:latin typeface="Palatino Linotype" pitchFamily="18" charset="0"/>
              </a:rPr>
              <a:t>Садржај који се излучује из илеостоме је течан и обилан</a:t>
            </a:r>
          </a:p>
          <a:p>
            <a:pPr algn="just"/>
            <a:r>
              <a:rPr lang="ru-RU" dirty="0" smtClean="0">
                <a:latin typeface="Palatino Linotype" pitchFamily="18" charset="0"/>
              </a:rPr>
              <a:t>У раном постоперативном периоду негу илеостоме спроводи медицинска сестра, а када се здрвствено и психичко стање болесника стабилизује, дужност сестре је да спроводи обуку болесника и/или чланова његове уже породице за негу стоме.</a:t>
            </a:r>
          </a:p>
        </p:txBody>
      </p:sp>
    </p:spTree>
    <p:extLst>
      <p:ext uri="{BB962C8B-B14F-4D97-AF65-F5344CB8AC3E}">
        <p14:creationId xmlns:p14="http://schemas.microsoft.com/office/powerpoint/2010/main" val="1121142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Palatino Linotype" pitchFamily="18" charset="0"/>
              </a:rPr>
              <a:t>Сестринске интервенције у нези стоме</a:t>
            </a:r>
            <a:r>
              <a:rPr lang="sr-Latn-RS" dirty="0" smtClean="0">
                <a:latin typeface="Palatino Linotype" pitchFamily="18" charset="0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>
                <a:latin typeface="Palatino Linotype" pitchFamily="18" charset="0"/>
              </a:rPr>
              <a:t>Интервенције здравствене неге у нези стоме обухватају следеће поступке:</a:t>
            </a:r>
          </a:p>
          <a:p>
            <a:pPr lvl="1" algn="just"/>
            <a:r>
              <a:rPr lang="ru-RU" dirty="0" smtClean="0">
                <a:latin typeface="Palatino Linotype" pitchFamily="18" charset="0"/>
              </a:rPr>
              <a:t>инспекцију спољашњег изгледа стоме и њене околине</a:t>
            </a:r>
          </a:p>
          <a:p>
            <a:pPr lvl="1" algn="just"/>
            <a:r>
              <a:rPr lang="ru-RU" dirty="0" smtClean="0">
                <a:latin typeface="Palatino Linotype" pitchFamily="18" charset="0"/>
              </a:rPr>
              <a:t>хигијенску обраду стоме водом и сапуном (може и посебно предвиђеним растворима за негу стоме), а затим сушење површине стоме тупферима газе</a:t>
            </a:r>
          </a:p>
          <a:p>
            <a:pPr lvl="1" algn="just"/>
            <a:r>
              <a:rPr lang="ru-RU" dirty="0" smtClean="0">
                <a:latin typeface="Palatino Linotype" pitchFamily="18" charset="0"/>
              </a:rPr>
              <a:t>прецизно кројење маказама отвора на диску одговарајуће величине (мора да приања уз ивицу стоме у цилју спречавања контакта цревног садржаја са кожом)</a:t>
            </a:r>
          </a:p>
          <a:p>
            <a:pPr lvl="1" algn="just"/>
            <a:r>
              <a:rPr lang="ru-RU" dirty="0" smtClean="0">
                <a:latin typeface="Palatino Linotype" pitchFamily="18" charset="0"/>
              </a:rPr>
              <a:t>пажљиво постављање самолепљиве подлоге са диском (не смеју да се направе набори – затегнути кожу пре поставлјања подлоге),</a:t>
            </a:r>
          </a:p>
          <a:p>
            <a:pPr lvl="1" algn="just"/>
            <a:r>
              <a:rPr lang="ru-RU" dirty="0" smtClean="0">
                <a:latin typeface="Palatino Linotype" pitchFamily="18" charset="0"/>
              </a:rPr>
              <a:t>причвршћивање дренажне кесе помоћу посебних прстенова на налеплјену подлогу са диском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208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Palatino Linotype" pitchFamily="18" charset="0"/>
              </a:rPr>
              <a:t>Сестринске интервенције у нези стоме</a:t>
            </a:r>
            <a:r>
              <a:rPr lang="sr-Latn-RS" dirty="0" smtClean="0">
                <a:latin typeface="Palatino Linotype" pitchFamily="18" charset="0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>
                <a:latin typeface="Palatino Linotype" pitchFamily="18" charset="0"/>
              </a:rPr>
              <a:t>Подлогу са диском треба мењати на сваких 3-5 дана</a:t>
            </a:r>
          </a:p>
          <a:p>
            <a:pPr algn="just"/>
            <a:r>
              <a:rPr lang="ru-RU" dirty="0" smtClean="0">
                <a:latin typeface="Palatino Linotype" pitchFamily="18" charset="0"/>
              </a:rPr>
              <a:t>Проблеми који су у вези са неадекватном применом стома помагала:</a:t>
            </a:r>
          </a:p>
          <a:p>
            <a:pPr lvl="1" algn="just"/>
            <a:r>
              <a:rPr lang="ru-RU" dirty="0" smtClean="0">
                <a:latin typeface="Palatino Linotype" pitchFamily="18" charset="0"/>
              </a:rPr>
              <a:t>неадекватним избором типа и/или величине стома помагала – величину стоме треба редовно мерити и проверавати да ли одговара отвору на диску, нарочито у првих неколико неделја после извршене операције</a:t>
            </a:r>
          </a:p>
          <a:p>
            <a:pPr lvl="1" algn="just"/>
            <a:r>
              <a:rPr lang="ru-RU" dirty="0" smtClean="0">
                <a:latin typeface="Palatino Linotype" pitchFamily="18" charset="0"/>
              </a:rPr>
              <a:t>неадекватним причвршћивањем подлоге на илеостому – уколико се не обезбеди потпуно приањање подлоге на отвор илеостоме, може доћи до изливања цревног садржаја, што може изазвати дерматитис и бројне друге проблеме болеснику (ширење непријатних мириса, прлјање одеће и др.).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2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Palatino Linotype" pitchFamily="18" charset="0"/>
              </a:rPr>
              <a:t>Компликације у вези са стомом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sr-Cyrl-RS" dirty="0" smtClean="0">
                <a:latin typeface="Palatino Linotype" pitchFamily="18" charset="0"/>
              </a:rPr>
              <a:t>Постоперативни ток или касније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Компликације:</a:t>
            </a:r>
          </a:p>
          <a:p>
            <a:pPr lvl="1" algn="just"/>
            <a:r>
              <a:rPr lang="en-US" dirty="0" smtClean="0">
                <a:latin typeface="Palatino Linotype" pitchFamily="18" charset="0"/>
              </a:rPr>
              <a:t>D</a:t>
            </a:r>
            <a:r>
              <a:rPr lang="sr-Cyrl-RS" dirty="0">
                <a:latin typeface="Palatino Linotype" pitchFamily="18" charset="0"/>
              </a:rPr>
              <a:t>е</a:t>
            </a:r>
            <a:r>
              <a:rPr lang="en-US" dirty="0" err="1" smtClean="0">
                <a:latin typeface="Palatino Linotype" pitchFamily="18" charset="0"/>
              </a:rPr>
              <a:t>rmatitis</a:t>
            </a:r>
            <a:endParaRPr lang="sr-Cyrl-RS" dirty="0" smtClean="0">
              <a:latin typeface="Palatino Linotype" pitchFamily="18" charset="0"/>
            </a:endParaRPr>
          </a:p>
          <a:p>
            <a:pPr lvl="1" algn="just"/>
            <a:r>
              <a:rPr lang="ru-RU" dirty="0" smtClean="0">
                <a:latin typeface="Palatino Linotype" pitchFamily="18" charset="0"/>
              </a:rPr>
              <a:t>Увлачење стоме</a:t>
            </a:r>
          </a:p>
          <a:p>
            <a:pPr lvl="1" algn="just"/>
            <a:r>
              <a:rPr lang="ru-RU" dirty="0" smtClean="0">
                <a:latin typeface="Palatino Linotype" pitchFamily="18" charset="0"/>
              </a:rPr>
              <a:t>Пролапс стоме</a:t>
            </a:r>
          </a:p>
          <a:p>
            <a:pPr lvl="1" algn="just"/>
            <a:r>
              <a:rPr lang="ru-RU" dirty="0" smtClean="0">
                <a:latin typeface="Palatino Linotype" pitchFamily="18" charset="0"/>
              </a:rPr>
              <a:t>Стеноза</a:t>
            </a:r>
          </a:p>
          <a:p>
            <a:pPr lvl="1" algn="just"/>
            <a:r>
              <a:rPr lang="ru-RU" dirty="0" smtClean="0">
                <a:latin typeface="Palatino Linotype" pitchFamily="18" charset="0"/>
              </a:rPr>
              <a:t>Фистула</a:t>
            </a:r>
          </a:p>
          <a:p>
            <a:pPr lvl="1" algn="just"/>
            <a:r>
              <a:rPr lang="ru-RU" dirty="0" smtClean="0">
                <a:latin typeface="Palatino Linotype" pitchFamily="18" charset="0"/>
              </a:rPr>
              <a:t>Хернија </a:t>
            </a:r>
            <a:endParaRPr lang="sr-Cyrl-RS" dirty="0">
              <a:latin typeface="Palatino Linotype" pitchFamily="18" charset="0"/>
            </a:endParaRPr>
          </a:p>
          <a:p>
            <a:pPr lvl="1" algn="just"/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585772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">
      <a:dk1>
        <a:srgbClr val="4D4D4D"/>
      </a:dk1>
      <a:lt1>
        <a:srgbClr val="FFFFFF"/>
      </a:lt1>
      <a:dk2>
        <a:srgbClr val="000000"/>
      </a:dk2>
      <a:lt2>
        <a:srgbClr val="858800"/>
      </a:lt2>
      <a:accent1>
        <a:srgbClr val="015219"/>
      </a:accent1>
      <a:accent2>
        <a:srgbClr val="A9C42B"/>
      </a:accent2>
      <a:accent3>
        <a:srgbClr val="FFFFFF"/>
      </a:accent3>
      <a:accent4>
        <a:srgbClr val="404040"/>
      </a:accent4>
      <a:accent5>
        <a:srgbClr val="AAB3AB"/>
      </a:accent5>
      <a:accent6>
        <a:srgbClr val="99B126"/>
      </a:accent6>
      <a:hlink>
        <a:srgbClr val="A1B5DD"/>
      </a:hlink>
      <a:folHlink>
        <a:srgbClr val="EAEAEA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000000"/>
        </a:dk2>
        <a:lt2>
          <a:srgbClr val="6E6046"/>
        </a:lt2>
        <a:accent1>
          <a:srgbClr val="B69E77"/>
        </a:accent1>
        <a:accent2>
          <a:srgbClr val="9E280E"/>
        </a:accent2>
        <a:accent3>
          <a:srgbClr val="FFFFFF"/>
        </a:accent3>
        <a:accent4>
          <a:srgbClr val="404040"/>
        </a:accent4>
        <a:accent5>
          <a:srgbClr val="D7CCBD"/>
        </a:accent5>
        <a:accent6>
          <a:srgbClr val="8F230C"/>
        </a:accent6>
        <a:hlink>
          <a:srgbClr val="FFC6A4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000000"/>
        </a:dk2>
        <a:lt2>
          <a:srgbClr val="6E6046"/>
        </a:lt2>
        <a:accent1>
          <a:srgbClr val="B69E77"/>
        </a:accent1>
        <a:accent2>
          <a:srgbClr val="9E280E"/>
        </a:accent2>
        <a:accent3>
          <a:srgbClr val="FFFFFF"/>
        </a:accent3>
        <a:accent4>
          <a:srgbClr val="404040"/>
        </a:accent4>
        <a:accent5>
          <a:srgbClr val="D7CCBD"/>
        </a:accent5>
        <a:accent6>
          <a:srgbClr val="8F230C"/>
        </a:accent6>
        <a:hlink>
          <a:srgbClr val="E1C6A4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000000"/>
        </a:dk2>
        <a:lt2>
          <a:srgbClr val="532F3C"/>
        </a:lt2>
        <a:accent1>
          <a:srgbClr val="CDC09A"/>
        </a:accent1>
        <a:accent2>
          <a:srgbClr val="AC9F55"/>
        </a:accent2>
        <a:accent3>
          <a:srgbClr val="FFFFFF"/>
        </a:accent3>
        <a:accent4>
          <a:srgbClr val="404040"/>
        </a:accent4>
        <a:accent5>
          <a:srgbClr val="E3DCCA"/>
        </a:accent5>
        <a:accent6>
          <a:srgbClr val="9B904C"/>
        </a:accent6>
        <a:hlink>
          <a:srgbClr val="DBD3C7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000000"/>
        </a:dk2>
        <a:lt2>
          <a:srgbClr val="064300"/>
        </a:lt2>
        <a:accent1>
          <a:srgbClr val="AC927F"/>
        </a:accent1>
        <a:accent2>
          <a:srgbClr val="3AAE00"/>
        </a:accent2>
        <a:accent3>
          <a:srgbClr val="FFFFFF"/>
        </a:accent3>
        <a:accent4>
          <a:srgbClr val="404040"/>
        </a:accent4>
        <a:accent5>
          <a:srgbClr val="D2C7C0"/>
        </a:accent5>
        <a:accent6>
          <a:srgbClr val="349D00"/>
        </a:accent6>
        <a:hlink>
          <a:srgbClr val="D2B8A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000000"/>
        </a:dk2>
        <a:lt2>
          <a:srgbClr val="033100"/>
        </a:lt2>
        <a:accent1>
          <a:srgbClr val="2F9400"/>
        </a:accent1>
        <a:accent2>
          <a:srgbClr val="6C838B"/>
        </a:accent2>
        <a:accent3>
          <a:srgbClr val="FFFFFF"/>
        </a:accent3>
        <a:accent4>
          <a:srgbClr val="404040"/>
        </a:accent4>
        <a:accent5>
          <a:srgbClr val="ADC8AA"/>
        </a:accent5>
        <a:accent6>
          <a:srgbClr val="61767D"/>
        </a:accent6>
        <a:hlink>
          <a:srgbClr val="996E68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000000"/>
        </a:dk2>
        <a:lt2>
          <a:srgbClr val="063B00"/>
        </a:lt2>
        <a:accent1>
          <a:srgbClr val="33A800"/>
        </a:accent1>
        <a:accent2>
          <a:srgbClr val="B26D33"/>
        </a:accent2>
        <a:accent3>
          <a:srgbClr val="FFFFFF"/>
        </a:accent3>
        <a:accent4>
          <a:srgbClr val="404040"/>
        </a:accent4>
        <a:accent5>
          <a:srgbClr val="ADD1AA"/>
        </a:accent5>
        <a:accent6>
          <a:srgbClr val="A1622D"/>
        </a:accent6>
        <a:hlink>
          <a:srgbClr val="CE793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000000"/>
        </a:dk2>
        <a:lt2>
          <a:srgbClr val="224700"/>
        </a:lt2>
        <a:accent1>
          <a:srgbClr val="68A500"/>
        </a:accent1>
        <a:accent2>
          <a:srgbClr val="8CB400"/>
        </a:accent2>
        <a:accent3>
          <a:srgbClr val="FFFFFF"/>
        </a:accent3>
        <a:accent4>
          <a:srgbClr val="404040"/>
        </a:accent4>
        <a:accent5>
          <a:srgbClr val="B9CFAA"/>
        </a:accent5>
        <a:accent6>
          <a:srgbClr val="7EA300"/>
        </a:accent6>
        <a:hlink>
          <a:srgbClr val="DC888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4D4D4D"/>
        </a:dk1>
        <a:lt1>
          <a:srgbClr val="FFFFFF"/>
        </a:lt1>
        <a:dk2>
          <a:srgbClr val="000000"/>
        </a:dk2>
        <a:lt2>
          <a:srgbClr val="224700"/>
        </a:lt2>
        <a:accent1>
          <a:srgbClr val="68A500"/>
        </a:accent1>
        <a:accent2>
          <a:srgbClr val="8CB400"/>
        </a:accent2>
        <a:accent3>
          <a:srgbClr val="FFFFFF"/>
        </a:accent3>
        <a:accent4>
          <a:srgbClr val="404040"/>
        </a:accent4>
        <a:accent5>
          <a:srgbClr val="B9CFAA"/>
        </a:accent5>
        <a:accent6>
          <a:srgbClr val="7EA300"/>
        </a:accent6>
        <a:hlink>
          <a:srgbClr val="C0C425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4D4D4D"/>
        </a:dk1>
        <a:lt1>
          <a:srgbClr val="FFFFFF"/>
        </a:lt1>
        <a:dk2>
          <a:srgbClr val="000000"/>
        </a:dk2>
        <a:lt2>
          <a:srgbClr val="265400"/>
        </a:lt2>
        <a:accent1>
          <a:srgbClr val="37A091"/>
        </a:accent1>
        <a:accent2>
          <a:srgbClr val="CC8587"/>
        </a:accent2>
        <a:accent3>
          <a:srgbClr val="FFFFFF"/>
        </a:accent3>
        <a:accent4>
          <a:srgbClr val="404040"/>
        </a:accent4>
        <a:accent5>
          <a:srgbClr val="AECDC7"/>
        </a:accent5>
        <a:accent6>
          <a:srgbClr val="B9787A"/>
        </a:accent6>
        <a:hlink>
          <a:srgbClr val="FCE46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4D4D4D"/>
        </a:dk1>
        <a:lt1>
          <a:srgbClr val="FFFFFF"/>
        </a:lt1>
        <a:dk2>
          <a:srgbClr val="000000"/>
        </a:dk2>
        <a:lt2>
          <a:srgbClr val="546715"/>
        </a:lt2>
        <a:accent1>
          <a:srgbClr val="EF733A"/>
        </a:accent1>
        <a:accent2>
          <a:srgbClr val="C1D72E"/>
        </a:accent2>
        <a:accent3>
          <a:srgbClr val="FFFFFF"/>
        </a:accent3>
        <a:accent4>
          <a:srgbClr val="404040"/>
        </a:accent4>
        <a:accent5>
          <a:srgbClr val="F6BCAE"/>
        </a:accent5>
        <a:accent6>
          <a:srgbClr val="AFC329"/>
        </a:accent6>
        <a:hlink>
          <a:srgbClr val="F19545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4D4D4D"/>
        </a:dk1>
        <a:lt1>
          <a:srgbClr val="FFFFFF"/>
        </a:lt1>
        <a:dk2>
          <a:srgbClr val="000000"/>
        </a:dk2>
        <a:lt2>
          <a:srgbClr val="406910"/>
        </a:lt2>
        <a:accent1>
          <a:srgbClr val="D04611"/>
        </a:accent1>
        <a:accent2>
          <a:srgbClr val="77BB0F"/>
        </a:accent2>
        <a:accent3>
          <a:srgbClr val="FFFFFF"/>
        </a:accent3>
        <a:accent4>
          <a:srgbClr val="404040"/>
        </a:accent4>
        <a:accent5>
          <a:srgbClr val="E4B0AA"/>
        </a:accent5>
        <a:accent6>
          <a:srgbClr val="6BA90C"/>
        </a:accent6>
        <a:hlink>
          <a:srgbClr val="6CA2C7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2">
        <a:dk1>
          <a:srgbClr val="4D4D4D"/>
        </a:dk1>
        <a:lt1>
          <a:srgbClr val="FFFFFF"/>
        </a:lt1>
        <a:dk2>
          <a:srgbClr val="000000"/>
        </a:dk2>
        <a:lt2>
          <a:srgbClr val="506314"/>
        </a:lt2>
        <a:accent1>
          <a:srgbClr val="C0D532"/>
        </a:accent1>
        <a:accent2>
          <a:srgbClr val="7F9D1E"/>
        </a:accent2>
        <a:accent3>
          <a:srgbClr val="FFFFFF"/>
        </a:accent3>
        <a:accent4>
          <a:srgbClr val="404040"/>
        </a:accent4>
        <a:accent5>
          <a:srgbClr val="DCE7AD"/>
        </a:accent5>
        <a:accent6>
          <a:srgbClr val="728E1A"/>
        </a:accent6>
        <a:hlink>
          <a:srgbClr val="A5A5A5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3">
        <a:dk1>
          <a:srgbClr val="4D4D4D"/>
        </a:dk1>
        <a:lt1>
          <a:srgbClr val="FFFFFF"/>
        </a:lt1>
        <a:dk2>
          <a:srgbClr val="000000"/>
        </a:dk2>
        <a:lt2>
          <a:srgbClr val="506314"/>
        </a:lt2>
        <a:accent1>
          <a:srgbClr val="C0D532"/>
        </a:accent1>
        <a:accent2>
          <a:srgbClr val="7F9D1E"/>
        </a:accent2>
        <a:accent3>
          <a:srgbClr val="FFFFFF"/>
        </a:accent3>
        <a:accent4>
          <a:srgbClr val="404040"/>
        </a:accent4>
        <a:accent5>
          <a:srgbClr val="DCE7AD"/>
        </a:accent5>
        <a:accent6>
          <a:srgbClr val="728E1A"/>
        </a:accent6>
        <a:hlink>
          <a:srgbClr val="3366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4">
        <a:dk1>
          <a:srgbClr val="4D4D4D"/>
        </a:dk1>
        <a:lt1>
          <a:srgbClr val="FFFFFF"/>
        </a:lt1>
        <a:dk2>
          <a:srgbClr val="000000"/>
        </a:dk2>
        <a:lt2>
          <a:srgbClr val="506314"/>
        </a:lt2>
        <a:accent1>
          <a:srgbClr val="C0D532"/>
        </a:accent1>
        <a:accent2>
          <a:srgbClr val="7F9D1E"/>
        </a:accent2>
        <a:accent3>
          <a:srgbClr val="FFFFFF"/>
        </a:accent3>
        <a:accent4>
          <a:srgbClr val="404040"/>
        </a:accent4>
        <a:accent5>
          <a:srgbClr val="DCE7AD"/>
        </a:accent5>
        <a:accent6>
          <a:srgbClr val="728E1A"/>
        </a:accent6>
        <a:hlink>
          <a:srgbClr val="8CA824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5">
        <a:dk1>
          <a:srgbClr val="4D4D4D"/>
        </a:dk1>
        <a:lt1>
          <a:srgbClr val="FFFFFF"/>
        </a:lt1>
        <a:dk2>
          <a:srgbClr val="000000"/>
        </a:dk2>
        <a:lt2>
          <a:srgbClr val="197B00"/>
        </a:lt2>
        <a:accent1>
          <a:srgbClr val="407400"/>
        </a:accent1>
        <a:accent2>
          <a:srgbClr val="A1E451"/>
        </a:accent2>
        <a:accent3>
          <a:srgbClr val="FFFFFF"/>
        </a:accent3>
        <a:accent4>
          <a:srgbClr val="404040"/>
        </a:accent4>
        <a:accent5>
          <a:srgbClr val="AFBCAA"/>
        </a:accent5>
        <a:accent6>
          <a:srgbClr val="91CF49"/>
        </a:accent6>
        <a:hlink>
          <a:srgbClr val="339A0E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6">
        <a:dk1>
          <a:srgbClr val="4D4D4D"/>
        </a:dk1>
        <a:lt1>
          <a:srgbClr val="FFFFFF"/>
        </a:lt1>
        <a:dk2>
          <a:srgbClr val="000000"/>
        </a:dk2>
        <a:lt2>
          <a:srgbClr val="2B7425"/>
        </a:lt2>
        <a:accent1>
          <a:srgbClr val="94D723"/>
        </a:accent1>
        <a:accent2>
          <a:srgbClr val="4D8011"/>
        </a:accent2>
        <a:accent3>
          <a:srgbClr val="FFFFFF"/>
        </a:accent3>
        <a:accent4>
          <a:srgbClr val="404040"/>
        </a:accent4>
        <a:accent5>
          <a:srgbClr val="C8E8AC"/>
        </a:accent5>
        <a:accent6>
          <a:srgbClr val="45730E"/>
        </a:accent6>
        <a:hlink>
          <a:srgbClr val="A3C5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221</TotalTime>
  <Words>706</Words>
  <Application>Microsoft Office PowerPoint</Application>
  <PresentationFormat>On-screen Show (4:3)</PresentationFormat>
  <Paragraphs>82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template</vt:lpstr>
      <vt:lpstr>Абдоминална хирургија - колоректална хирургија</vt:lpstr>
      <vt:lpstr>Илеостома и колостома</vt:lpstr>
      <vt:lpstr>Преоперативна припрема</vt:lpstr>
      <vt:lpstr>Дијететска припрема</vt:lpstr>
      <vt:lpstr>Преоперативна припрема</vt:lpstr>
      <vt:lpstr>Сестринске интервенције у нези стоме </vt:lpstr>
      <vt:lpstr>Сестринске интервенције у нези стоме </vt:lpstr>
      <vt:lpstr>Сестринске интервенције у нези стоме </vt:lpstr>
      <vt:lpstr>Компликације у вези са стомом</vt:lpstr>
      <vt:lpstr>Dermatitis</vt:lpstr>
      <vt:lpstr>Увлачење (ретракција) стоме</vt:lpstr>
      <vt:lpstr>Пролапс илеума кроз илеостому</vt:lpstr>
      <vt:lpstr>Стеноза, фистула и хернија стоме</vt:lpstr>
      <vt:lpstr>Исхрана болесника са стомом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Нега пацијента са стомом</dc:title>
  <dc:creator>abc</dc:creator>
  <cp:lastModifiedBy>abc</cp:lastModifiedBy>
  <cp:revision>9</cp:revision>
  <dcterms:created xsi:type="dcterms:W3CDTF">2021-02-07T14:36:08Z</dcterms:created>
  <dcterms:modified xsi:type="dcterms:W3CDTF">2021-02-09T21:17:42Z</dcterms:modified>
</cp:coreProperties>
</file>