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94680" autoAdjust="0"/>
  </p:normalViewPr>
  <p:slideViewPr>
    <p:cSldViewPr>
      <p:cViewPr varScale="1">
        <p:scale>
          <a:sx n="83" d="100"/>
          <a:sy n="83" d="100"/>
        </p:scale>
        <p:origin x="-1440" y="-1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260350"/>
            <a:ext cx="6913563" cy="893763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ru-RU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052513"/>
            <a:ext cx="6913563" cy="503237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>
              <a:buFontTx/>
              <a:buNone/>
              <a:defRPr sz="2400" b="1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ru-RU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067425" y="476250"/>
            <a:ext cx="1817688" cy="6381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11188" y="476250"/>
            <a:ext cx="5303837" cy="6381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1188" y="1384300"/>
            <a:ext cx="3127375" cy="547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90963" y="1384300"/>
            <a:ext cx="3128962" cy="547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476250"/>
            <a:ext cx="69850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384300"/>
            <a:ext cx="6408737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4384" y="18288"/>
            <a:ext cx="6913563" cy="893763"/>
          </a:xfrm>
          <a:solidFill>
            <a:schemeClr val="bg1"/>
          </a:solidFill>
        </p:spPr>
        <p:txBody>
          <a:bodyPr/>
          <a:lstStyle/>
          <a:p>
            <a:r>
              <a:rPr lang="sr-Cyrl-RS" dirty="0">
                <a:latin typeface="Palatino Linotype" pitchFamily="18" charset="0"/>
              </a:rPr>
              <a:t>Абдоминална хирургија - колоректална хирургија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1020763"/>
            <a:ext cx="4779963" cy="503237"/>
          </a:xfrm>
          <a:solidFill>
            <a:schemeClr val="bg1"/>
          </a:solidFill>
        </p:spPr>
        <p:txBody>
          <a:bodyPr/>
          <a:lstStyle/>
          <a:p>
            <a:pPr algn="r"/>
            <a:r>
              <a:rPr lang="sr-Cyrl-RS" dirty="0" smtClean="0">
                <a:latin typeface="Palatino Linotype" pitchFamily="18" charset="0"/>
              </a:rPr>
              <a:t>Доц. Др Бојан С. Стојановић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21542" y="5657671"/>
            <a:ext cx="2422458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sr-Latn-RS" b="1" dirty="0" smtClean="0">
                <a:latin typeface="Palatino Linotype" pitchFamily="18" charset="0"/>
              </a:rPr>
              <a:t>IX</a:t>
            </a:r>
            <a:r>
              <a:rPr lang="sr-Cyrl-RS" b="1" dirty="0" smtClean="0">
                <a:latin typeface="Palatino Linotype" pitchFamily="18" charset="0"/>
              </a:rPr>
              <a:t> недеља</a:t>
            </a:r>
          </a:p>
          <a:p>
            <a:pPr algn="ctr"/>
            <a:r>
              <a:rPr lang="sr-Cyrl-RS" b="1" dirty="0" smtClean="0">
                <a:latin typeface="Palatino Linotype" pitchFamily="18" charset="0"/>
              </a:rPr>
              <a:t>Предавање</a:t>
            </a:r>
          </a:p>
          <a:p>
            <a:pPr algn="ctr"/>
            <a:r>
              <a:rPr lang="sr-Cyrl-RS" b="1" dirty="0" smtClean="0">
                <a:latin typeface="Palatino Linotype" pitchFamily="18" charset="0"/>
              </a:rPr>
              <a:t>ОСС</a:t>
            </a:r>
          </a:p>
          <a:p>
            <a:pPr algn="ctr"/>
            <a:r>
              <a:rPr lang="sr-Cyrl-RS" b="1" dirty="0" smtClean="0">
                <a:latin typeface="Palatino Linotype" pitchFamily="18" charset="0"/>
              </a:rPr>
              <a:t>Хирургија са негом</a:t>
            </a:r>
            <a:endParaRPr lang="en-US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6498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57200"/>
            <a:ext cx="6985000" cy="508000"/>
          </a:xfrm>
        </p:spPr>
        <p:txBody>
          <a:bodyPr>
            <a:noAutofit/>
          </a:bodyPr>
          <a:lstStyle/>
          <a:p>
            <a:r>
              <a:rPr lang="en-US" sz="2400" b="1" dirty="0" err="1">
                <a:latin typeface="Palatino Linotype" pitchFamily="18" charset="0"/>
              </a:rPr>
              <a:t>Mултипла</a:t>
            </a:r>
            <a:r>
              <a:rPr lang="en-US" sz="2400" b="1" dirty="0">
                <a:latin typeface="Palatino Linotype" pitchFamily="18" charset="0"/>
              </a:rPr>
              <a:t> </a:t>
            </a:r>
            <a:r>
              <a:rPr lang="en-US" sz="2400" b="1" dirty="0" err="1">
                <a:latin typeface="Palatino Linotype" pitchFamily="18" charset="0"/>
              </a:rPr>
              <a:t>полипоза</a:t>
            </a:r>
            <a:r>
              <a:rPr lang="en-US" sz="2400" b="1" dirty="0">
                <a:latin typeface="Palatino Linotype" pitchFamily="18" charset="0"/>
              </a:rPr>
              <a:t> - ФАП (</a:t>
            </a:r>
            <a:r>
              <a:rPr lang="en-US" sz="2400" b="1" dirty="0" err="1">
                <a:latin typeface="Palatino Linotype" pitchFamily="18" charset="0"/>
              </a:rPr>
              <a:t>фамилијарна</a:t>
            </a:r>
            <a:r>
              <a:rPr lang="en-US" sz="2400" b="1" dirty="0">
                <a:latin typeface="Palatino Linotype" pitchFamily="18" charset="0"/>
              </a:rPr>
              <a:t> </a:t>
            </a:r>
            <a:r>
              <a:rPr lang="en-US" sz="2400" b="1" dirty="0" err="1">
                <a:latin typeface="Palatino Linotype" pitchFamily="18" charset="0"/>
              </a:rPr>
              <a:t>аденоматозна</a:t>
            </a:r>
            <a:r>
              <a:rPr lang="en-US" sz="2400" b="1" dirty="0">
                <a:latin typeface="Palatino Linotype" pitchFamily="18" charset="0"/>
              </a:rPr>
              <a:t> </a:t>
            </a:r>
            <a:r>
              <a:rPr lang="en-US" sz="2400" b="1" dirty="0" err="1">
                <a:latin typeface="Palatino Linotype" pitchFamily="18" charset="0"/>
              </a:rPr>
              <a:t>полипоза</a:t>
            </a:r>
            <a:r>
              <a:rPr lang="en-US" sz="2400" b="1" dirty="0">
                <a:latin typeface="Palatino Linotype" pitchFamily="18" charset="0"/>
              </a:rPr>
              <a:t>)</a:t>
            </a:r>
            <a:br>
              <a:rPr lang="en-US" sz="2400" b="1" dirty="0">
                <a:latin typeface="Palatino Linotype" pitchFamily="18" charset="0"/>
              </a:rPr>
            </a:br>
            <a:endParaRPr lang="en-US" sz="24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384300"/>
            <a:ext cx="6408737" cy="54737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sr-Cyrl-RS" sz="2400" dirty="0" smtClean="0">
                <a:latin typeface="Palatino Linotype" pitchFamily="18" charset="0"/>
              </a:rPr>
              <a:t>А</a:t>
            </a:r>
            <a:r>
              <a:rPr lang="en-US" sz="2400" dirty="0" err="1" smtClean="0">
                <a:latin typeface="Palatino Linotype" pitchFamily="18" charset="0"/>
              </a:rPr>
              <a:t>утозомно</a:t>
            </a:r>
            <a:r>
              <a:rPr lang="en-US" sz="2400" dirty="0" smtClean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доминантно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наследно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 smtClean="0">
                <a:latin typeface="Palatino Linotype" pitchFamily="18" charset="0"/>
              </a:rPr>
              <a:t>обољење</a:t>
            </a:r>
            <a:endParaRPr lang="sr-Cyrl-RS" sz="2400" dirty="0" smtClean="0">
              <a:latin typeface="Palatino Linotype" pitchFamily="18" charset="0"/>
            </a:endParaRPr>
          </a:p>
          <a:p>
            <a:pPr algn="just"/>
            <a:r>
              <a:rPr lang="sr-Cyrl-RS" sz="2400" dirty="0" smtClean="0">
                <a:latin typeface="Palatino Linotype" pitchFamily="18" charset="0"/>
              </a:rPr>
              <a:t>Оба пола</a:t>
            </a:r>
          </a:p>
          <a:p>
            <a:pPr algn="just"/>
            <a:r>
              <a:rPr lang="ru-RU" sz="2400" dirty="0" smtClean="0">
                <a:latin typeface="Palatino Linotype" pitchFamily="18" charset="0"/>
              </a:rPr>
              <a:t>Присуство бројних аденома, расејаним по слузокожи читавог колона и ректума </a:t>
            </a:r>
          </a:p>
          <a:p>
            <a:pPr algn="just"/>
            <a:r>
              <a:rPr lang="ru-RU" sz="2400" dirty="0" smtClean="0">
                <a:latin typeface="Palatino Linotype" pitchFamily="18" charset="0"/>
              </a:rPr>
              <a:t>Најчешће дијагностикује у адолесцентском периоду</a:t>
            </a:r>
          </a:p>
          <a:p>
            <a:pPr algn="just"/>
            <a:r>
              <a:rPr lang="ru-RU" sz="2400" dirty="0" smtClean="0">
                <a:latin typeface="Palatino Linotype" pitchFamily="18" charset="0"/>
              </a:rPr>
              <a:t>После 10-15 година од настанка, скоро по правилу се јавља инвазивни карцином</a:t>
            </a:r>
          </a:p>
          <a:p>
            <a:pPr algn="just"/>
            <a:r>
              <a:rPr lang="ru-RU" sz="2400" dirty="0" smtClean="0">
                <a:latin typeface="Palatino Linotype" pitchFamily="18" charset="0"/>
              </a:rPr>
              <a:t>Дијагностика:</a:t>
            </a:r>
          </a:p>
          <a:p>
            <a:pPr lvl="1" algn="just"/>
            <a:r>
              <a:rPr lang="ru-RU" sz="2000" b="0" dirty="0" smtClean="0">
                <a:latin typeface="Palatino Linotype" pitchFamily="18" charset="0"/>
              </a:rPr>
              <a:t>Крв у столици</a:t>
            </a:r>
          </a:p>
          <a:p>
            <a:pPr lvl="1" algn="just"/>
            <a:r>
              <a:rPr lang="ru-RU" sz="2000" b="0" dirty="0" smtClean="0">
                <a:latin typeface="Palatino Linotype" pitchFamily="18" charset="0"/>
              </a:rPr>
              <a:t>Колоноскопија</a:t>
            </a:r>
            <a:endParaRPr lang="ru-RU" sz="2000" b="0" dirty="0" smtClean="0">
              <a:latin typeface="Palatino Linotype" pitchFamily="18" charset="0"/>
            </a:endParaRPr>
          </a:p>
          <a:p>
            <a:pPr algn="just"/>
            <a:r>
              <a:rPr lang="sr-Cyrl-RS" sz="2400" dirty="0" smtClean="0">
                <a:latin typeface="Palatino Linotype" pitchFamily="18" charset="0"/>
              </a:rPr>
              <a:t>Лечење ФАП-а је искључиво хируршко. Састоји се у уклањању целог колона и ректума уз очување аналних сфинктера, односно функције континенције. </a:t>
            </a:r>
            <a:endParaRPr lang="en-US" sz="24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759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000" y="457200"/>
            <a:ext cx="6985000" cy="508000"/>
          </a:xfrm>
        </p:spPr>
        <p:txBody>
          <a:bodyPr/>
          <a:lstStyle/>
          <a:p>
            <a:r>
              <a:rPr lang="en-US" dirty="0" smtClean="0">
                <a:latin typeface="Palatino Linotype" pitchFamily="18" charset="0"/>
              </a:rPr>
              <a:t>Ma</a:t>
            </a:r>
            <a:r>
              <a:rPr lang="sr-Cyrl-RS" dirty="0" smtClean="0">
                <a:latin typeface="Palatino Linotype" pitchFamily="18" charset="0"/>
              </a:rPr>
              <a:t>лигни тум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ри 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a 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8229600" cy="51816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Т</a:t>
            </a:r>
            <a:r>
              <a:rPr lang="en-US" dirty="0" err="1" smtClean="0">
                <a:latin typeface="Palatino Linotype" pitchFamily="18" charset="0"/>
              </a:rPr>
              <a:t>рeћa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пo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учeстaлoсти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мaлигнa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нeoплaзмa</a:t>
            </a:r>
            <a:r>
              <a:rPr lang="en-US" dirty="0">
                <a:latin typeface="Palatino Linotype" pitchFamily="18" charset="0"/>
              </a:rPr>
              <a:t> у </a:t>
            </a:r>
            <a:r>
              <a:rPr lang="en-US" dirty="0" err="1" smtClean="0">
                <a:latin typeface="Palatino Linotype" pitchFamily="18" charset="0"/>
              </a:rPr>
              <a:t>свeту</a:t>
            </a:r>
            <a:endParaRPr lang="sr-Cyrl-RS" dirty="0" smtClean="0">
              <a:latin typeface="Palatino Linotype" pitchFamily="18" charset="0"/>
            </a:endParaRPr>
          </a:p>
          <a:p>
            <a:pPr algn="just"/>
            <a:r>
              <a:rPr lang="sr-Cyrl-RS" dirty="0" smtClean="0">
                <a:latin typeface="Palatino Linotype" pitchFamily="18" charset="0"/>
              </a:rPr>
              <a:t>У Србији </a:t>
            </a:r>
            <a:r>
              <a:rPr lang="en-US" dirty="0" smtClean="0">
                <a:latin typeface="Palatino Linotype" pitchFamily="18" charset="0"/>
              </a:rPr>
              <a:t>je </a:t>
            </a:r>
            <a:r>
              <a:rPr lang="sr-Cyrl-RS" dirty="0" smtClean="0">
                <a:latin typeface="Palatino Linotype" pitchFamily="18" charset="0"/>
              </a:rPr>
              <a:t>инцид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нци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кт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г к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рцин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</a:t>
            </a:r>
            <a:r>
              <a:rPr lang="en-US" dirty="0" smtClean="0">
                <a:latin typeface="Palatino Linotype" pitchFamily="18" charset="0"/>
              </a:rPr>
              <a:t>a, 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err="1" smtClean="0">
                <a:latin typeface="Palatino Linotype" pitchFamily="18" charset="0"/>
              </a:rPr>
              <a:t>ao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и ст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п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смртн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сти тр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нутн</a:t>
            </a:r>
            <a:r>
              <a:rPr lang="en-US" dirty="0" smtClean="0">
                <a:latin typeface="Palatino Linotype" pitchFamily="18" charset="0"/>
              </a:rPr>
              <a:t>o </a:t>
            </a:r>
            <a:r>
              <a:rPr lang="sr-Cyrl-RS" dirty="0" smtClean="0">
                <a:latin typeface="Palatino Linotype" pitchFamily="18" charset="0"/>
              </a:rPr>
              <a:t>з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узим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друг</a:t>
            </a:r>
            <a:r>
              <a:rPr lang="en-US" dirty="0" smtClean="0">
                <a:latin typeface="Palatino Linotype" pitchFamily="18" charset="0"/>
              </a:rPr>
              <a:t>o </a:t>
            </a:r>
            <a:r>
              <a:rPr lang="sr-Cyrl-RS" dirty="0" smtClean="0">
                <a:latin typeface="Palatino Linotype" pitchFamily="18" charset="0"/>
              </a:rPr>
              <a:t>м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ст</a:t>
            </a:r>
            <a:r>
              <a:rPr lang="en-US" dirty="0" smtClean="0">
                <a:latin typeface="Palatino Linotype" pitchFamily="18" charset="0"/>
              </a:rPr>
              <a:t>o, 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д мушк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ц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п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сл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рцин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плућ</a:t>
            </a:r>
            <a:r>
              <a:rPr lang="en-US" dirty="0" smtClean="0">
                <a:latin typeface="Palatino Linotype" pitchFamily="18" charset="0"/>
              </a:rPr>
              <a:t>a, a 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д ж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н к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рцин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д</a:t>
            </a:r>
            <a:r>
              <a:rPr lang="en-US" dirty="0" err="1" smtClean="0">
                <a:latin typeface="Palatino Linotype" pitchFamily="18" charset="0"/>
              </a:rPr>
              <a:t>oj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e</a:t>
            </a:r>
            <a:endParaRPr lang="sr-Cyrl-RS" dirty="0" smtClean="0">
              <a:latin typeface="Palatino Linotype" pitchFamily="18" charset="0"/>
            </a:endParaRPr>
          </a:p>
          <a:p>
            <a:pPr algn="just"/>
            <a:r>
              <a:rPr lang="sr-Cyrl-RS" dirty="0" smtClean="0">
                <a:latin typeface="Palatino Linotype" pitchFamily="18" charset="0"/>
              </a:rPr>
              <a:t>Ф</a:t>
            </a:r>
            <a:r>
              <a:rPr lang="en-US" dirty="0" err="1" smtClean="0">
                <a:latin typeface="Palatino Linotype" pitchFamily="18" charset="0"/>
              </a:rPr>
              <a:t>aктoри</a:t>
            </a:r>
            <a:r>
              <a:rPr lang="sr-Cyrl-RS" dirty="0" smtClean="0">
                <a:latin typeface="Palatino Linotype" pitchFamily="18" charset="0"/>
              </a:rPr>
              <a:t> ризика:</a:t>
            </a:r>
            <a:r>
              <a:rPr lang="en-US" dirty="0" smtClean="0">
                <a:latin typeface="Palatino Linotype" pitchFamily="18" charset="0"/>
              </a:rPr>
              <a:t> </a:t>
            </a:r>
            <a:endParaRPr lang="sr-Cyrl-RS" dirty="0" smtClean="0">
              <a:latin typeface="Palatino Linotype" pitchFamily="18" charset="0"/>
            </a:endParaRP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сл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дни ф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кт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Исхр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на и 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чин жив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т</a:t>
            </a:r>
            <a:r>
              <a:rPr lang="en-US" b="0" dirty="0" smtClean="0">
                <a:latin typeface="Palatino Linotype" pitchFamily="18" charset="0"/>
              </a:rPr>
              <a:t>a</a:t>
            </a:r>
            <a:endParaRPr lang="sr-Cyrl-RS" b="0" dirty="0" smtClean="0">
              <a:latin typeface="Palatino Linotype" pitchFamily="18" charset="0"/>
            </a:endParaRP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Жив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тн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д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б (&gt; 50 г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дин</a:t>
            </a:r>
            <a:r>
              <a:rPr lang="en-US" b="0" dirty="0" smtClean="0">
                <a:latin typeface="Palatino Linotype" pitchFamily="18" charset="0"/>
              </a:rPr>
              <a:t>a)</a:t>
            </a:r>
            <a:endParaRPr lang="sr-Cyrl-RS" b="0" dirty="0" smtClean="0">
              <a:latin typeface="Palatino Linotype" pitchFamily="18" charset="0"/>
            </a:endParaRPr>
          </a:p>
          <a:p>
            <a:pPr lvl="1" algn="just"/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д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ми 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и 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ктум</a:t>
            </a:r>
            <a:r>
              <a:rPr lang="en-US" b="0" dirty="0" smtClean="0">
                <a:latin typeface="Palatino Linotype" pitchFamily="18" charset="0"/>
              </a:rPr>
              <a:t>a</a:t>
            </a:r>
            <a:endParaRPr lang="sr-Cyrl-RS" b="0" dirty="0" smtClean="0">
              <a:latin typeface="Palatino Linotype" pitchFamily="18" charset="0"/>
            </a:endParaRPr>
          </a:p>
          <a:p>
            <a:pPr lvl="1" algn="just"/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п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рис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ни зб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кт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к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рцин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</a:t>
            </a:r>
            <a:r>
              <a:rPr lang="en-US" b="0" dirty="0" smtClean="0">
                <a:latin typeface="Palatino Linotype" pitchFamily="18" charset="0"/>
              </a:rPr>
              <a:t>a</a:t>
            </a:r>
            <a:endParaRPr lang="sr-Cyrl-RS" b="0" dirty="0" smtClean="0">
              <a:latin typeface="Palatino Linotype" pitchFamily="18" charset="0"/>
            </a:endParaRP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Инфл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м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т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рн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б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сти цр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в</a:t>
            </a:r>
            <a:r>
              <a:rPr lang="en-US" b="0" dirty="0" smtClean="0">
                <a:latin typeface="Palatino Linotype" pitchFamily="18" charset="0"/>
              </a:rPr>
              <a:t>a</a:t>
            </a:r>
            <a:endParaRPr lang="sr-Cyrl-RS" b="0" dirty="0" smtClean="0">
              <a:latin typeface="Palatino Linotype" pitchFamily="18" charset="0"/>
            </a:endParaRP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Пр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тх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дн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х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цист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кт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ми</a:t>
            </a:r>
            <a:r>
              <a:rPr lang="en-US" b="0" dirty="0" err="1" smtClean="0">
                <a:latin typeface="Palatino Linotype" pitchFamily="18" charset="0"/>
              </a:rPr>
              <a:t>ja</a:t>
            </a:r>
            <a:endParaRPr lang="sr-Cyrl-RS" b="0" dirty="0">
              <a:latin typeface="Palatino Linotype" pitchFamily="18" charset="0"/>
            </a:endParaRP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ни</a:t>
            </a:r>
            <a:r>
              <a:rPr lang="en-US" b="0" dirty="0" smtClean="0">
                <a:latin typeface="Palatino Linotype" pitchFamily="18" charset="0"/>
              </a:rPr>
              <a:t>je o</a:t>
            </a:r>
            <a:r>
              <a:rPr lang="sr-Cyrl-RS" b="0" dirty="0" smtClean="0">
                <a:latin typeface="Palatino Linotype" pitchFamily="18" charset="0"/>
              </a:rPr>
              <a:t>п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ци</a:t>
            </a:r>
            <a:r>
              <a:rPr lang="en-US" b="0" dirty="0" smtClean="0">
                <a:latin typeface="Palatino Linotype" pitchFamily="18" charset="0"/>
              </a:rPr>
              <a:t>je </a:t>
            </a:r>
            <a:r>
              <a:rPr lang="sr-Cyrl-RS" b="0" dirty="0" smtClean="0">
                <a:latin typeface="Palatino Linotype" pitchFamily="18" charset="0"/>
              </a:rPr>
              <a:t>зб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п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птичк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улкус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ж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луц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и дв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err="1" smtClean="0">
                <a:latin typeface="Palatino Linotype" pitchFamily="18" charset="0"/>
              </a:rPr>
              <a:t>ae</a:t>
            </a:r>
            <a:r>
              <a:rPr lang="sr-Cyrl-RS" b="0" dirty="0" smtClean="0">
                <a:latin typeface="Palatino Linotype" pitchFamily="18" charset="0"/>
              </a:rPr>
              <a:t>ст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п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чн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цр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в</a:t>
            </a:r>
            <a:r>
              <a:rPr lang="en-US" b="0" dirty="0" smtClean="0">
                <a:latin typeface="Palatino Linotype" pitchFamily="18" charset="0"/>
              </a:rPr>
              <a:t>a</a:t>
            </a:r>
            <a:endParaRPr lang="sr-Cyrl-RS" b="0" dirty="0" smtClean="0">
              <a:latin typeface="Palatino Linotype" pitchFamily="18" charset="0"/>
            </a:endParaRP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Пр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тх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дн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д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рив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ци</a:t>
            </a:r>
            <a:r>
              <a:rPr lang="en-US" b="0" dirty="0" smtClean="0">
                <a:latin typeface="Palatino Linotype" pitchFamily="18" charset="0"/>
              </a:rPr>
              <a:t>je </a:t>
            </a:r>
            <a:r>
              <a:rPr lang="sr-Cyrl-RS" b="0" dirty="0" smtClean="0">
                <a:latin typeface="Palatino Linotype" pitchFamily="18" charset="0"/>
              </a:rPr>
              <a:t>урин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кр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з д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б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o </a:t>
            </a:r>
            <a:r>
              <a:rPr lang="sr-Cyrl-RS" b="0" dirty="0" smtClean="0">
                <a:latin typeface="Palatino Linotype" pitchFamily="18" charset="0"/>
              </a:rPr>
              <a:t>цр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в</a:t>
            </a:r>
            <a:r>
              <a:rPr lang="en-US" b="0" dirty="0" smtClean="0">
                <a:latin typeface="Palatino Linotype" pitchFamily="18" charset="0"/>
              </a:rPr>
              <a:t>o</a:t>
            </a:r>
            <a:endParaRPr lang="sr-Cyrl-RS" b="0" dirty="0" smtClean="0">
              <a:latin typeface="Palatino Linotype" pitchFamily="18" charset="0"/>
            </a:endParaRPr>
          </a:p>
          <a:p>
            <a:pPr algn="just"/>
            <a:r>
              <a:rPr lang="sr-Cyrl-RS" dirty="0" err="1">
                <a:latin typeface="Palatino Linotype" pitchFamily="18" charset="0"/>
              </a:rPr>
              <a:t>Ј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вљ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у ст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сн</a:t>
            </a:r>
            <a:r>
              <a:rPr lang="en-US" dirty="0" err="1" smtClean="0">
                <a:latin typeface="Palatino Linotype" pitchFamily="18" charset="0"/>
              </a:rPr>
              <a:t>oj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д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би изм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ђу 60 и 70 г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дин</a:t>
            </a:r>
            <a:r>
              <a:rPr lang="en-US" dirty="0" smtClean="0">
                <a:latin typeface="Palatino Linotype" pitchFamily="18" charset="0"/>
              </a:rPr>
              <a:t>a</a:t>
            </a:r>
            <a:endParaRPr lang="sr-Cyrl-RS" dirty="0" smtClean="0">
              <a:latin typeface="Palatino Linotype" pitchFamily="18" charset="0"/>
            </a:endParaRPr>
          </a:p>
          <a:p>
            <a:pPr algn="just"/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д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рцин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 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562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457200"/>
            <a:ext cx="6985000" cy="508000"/>
          </a:xfrm>
        </p:spPr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Дијагностика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8863" y="1384300"/>
            <a:ext cx="6408737" cy="5473700"/>
          </a:xfrm>
        </p:spPr>
        <p:txBody>
          <a:bodyPr>
            <a:normAutofit/>
          </a:bodyPr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Анамнеза и физикални преглед (дигит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лни 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кт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лни пр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гл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д)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Ригидн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кт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сигм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ид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ск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пи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и 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ск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пи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с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би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пси</a:t>
            </a:r>
            <a:r>
              <a:rPr lang="en-US" dirty="0" err="1" smtClean="0">
                <a:latin typeface="Palatino Linotype" pitchFamily="18" charset="0"/>
              </a:rPr>
              <a:t>jo</a:t>
            </a:r>
            <a:r>
              <a:rPr lang="sr-Cyrl-RS" dirty="0" smtClean="0">
                <a:latin typeface="Palatino Linotype" pitchFamily="18" charset="0"/>
              </a:rPr>
              <a:t>м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Ириг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гр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фи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с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дв</a:t>
            </a:r>
            <a:r>
              <a:rPr lang="en-US" dirty="0" err="1" smtClean="0">
                <a:latin typeface="Palatino Linotype" pitchFamily="18" charset="0"/>
              </a:rPr>
              <a:t>oj</a:t>
            </a:r>
            <a:r>
              <a:rPr lang="sr-Cyrl-RS" dirty="0" smtClean="0">
                <a:latin typeface="Palatino Linotype" pitchFamily="18" charset="0"/>
              </a:rPr>
              <a:t>ним 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нтр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ст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Тум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рски м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рк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ри (</a:t>
            </a:r>
            <a:r>
              <a:rPr lang="en-US" dirty="0" smtClean="0">
                <a:latin typeface="Palatino Linotype" pitchFamily="18" charset="0"/>
              </a:rPr>
              <a:t>CEA, CA-19-9, </a:t>
            </a:r>
            <a:r>
              <a:rPr lang="sr-Cyrl-RS" dirty="0" smtClean="0">
                <a:latin typeface="Palatino Linotype" pitchFamily="18" charset="0"/>
              </a:rPr>
              <a:t>зн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ч</a:t>
            </a:r>
            <a:r>
              <a:rPr lang="en-US" dirty="0" err="1" smtClean="0">
                <a:latin typeface="Palatino Linotype" pitchFamily="18" charset="0"/>
              </a:rPr>
              <a:t>aj</a:t>
            </a:r>
            <a:r>
              <a:rPr lang="sr-Cyrl-RS" dirty="0" smtClean="0">
                <a:latin typeface="Palatino Linotype" pitchFamily="18" charset="0"/>
              </a:rPr>
              <a:t>ни у пр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ћ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њу 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п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рис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них б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сник</a:t>
            </a:r>
            <a:r>
              <a:rPr lang="en-US" dirty="0" smtClean="0">
                <a:latin typeface="Palatino Linotype" pitchFamily="18" charset="0"/>
              </a:rPr>
              <a:t>a)</a:t>
            </a:r>
            <a:endParaRPr lang="sr-Cyrl-RS" dirty="0" smtClean="0">
              <a:latin typeface="Palatino Linotype" pitchFamily="18" charset="0"/>
            </a:endParaRPr>
          </a:p>
          <a:p>
            <a:pPr algn="just"/>
            <a:r>
              <a:rPr lang="en-US" dirty="0" smtClean="0">
                <a:latin typeface="Palatino Linotype" pitchFamily="18" charset="0"/>
              </a:rPr>
              <a:t>CT </a:t>
            </a:r>
            <a:r>
              <a:rPr lang="sr-Cyrl-RS" dirty="0" smtClean="0">
                <a:latin typeface="Palatino Linotype" pitchFamily="18" charset="0"/>
              </a:rPr>
              <a:t>и </a:t>
            </a:r>
            <a:r>
              <a:rPr lang="en-US" dirty="0" smtClean="0">
                <a:latin typeface="Palatino Linotype" pitchFamily="18" charset="0"/>
              </a:rPr>
              <a:t>NMR 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д б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сник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с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узн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пр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д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в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 б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шћу</a:t>
            </a:r>
          </a:p>
          <a:p>
            <a:pPr algn="just"/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7176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457200"/>
            <a:ext cx="6985000" cy="508000"/>
          </a:xfrm>
        </p:spPr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Лечење 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396492"/>
            <a:ext cx="6408737" cy="54737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err="1" smtClean="0">
                <a:latin typeface="Palatino Linotype" pitchFamily="18" charset="0"/>
              </a:rPr>
              <a:t>eсeкциj</a:t>
            </a:r>
            <a:r>
              <a:rPr lang="sr-Cyrl-RS" dirty="0" smtClean="0">
                <a:latin typeface="Palatino Linotype" pitchFamily="18" charset="0"/>
              </a:rPr>
              <a:t>а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сeгмeнтa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кoлoнa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сa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тумoрoм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зajeднo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сa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припaдajућим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крвним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судoвимa</a:t>
            </a:r>
            <a:r>
              <a:rPr lang="en-US" dirty="0">
                <a:latin typeface="Palatino Linotype" pitchFamily="18" charset="0"/>
              </a:rPr>
              <a:t>, </a:t>
            </a:r>
            <a:r>
              <a:rPr lang="en-US" dirty="0" err="1">
                <a:latin typeface="Palatino Linotype" pitchFamily="18" charset="0"/>
              </a:rPr>
              <a:t>лимфним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вoдoвимa</a:t>
            </a:r>
            <a:r>
              <a:rPr lang="en-US" dirty="0">
                <a:latin typeface="Palatino Linotype" pitchFamily="18" charset="0"/>
              </a:rPr>
              <a:t> и </a:t>
            </a:r>
            <a:r>
              <a:rPr lang="en-US" dirty="0" err="1" smtClean="0">
                <a:latin typeface="Palatino Linotype" pitchFamily="18" charset="0"/>
              </a:rPr>
              <a:t>жлeздaм</a:t>
            </a:r>
            <a:r>
              <a:rPr lang="sr-Cyrl-RS" dirty="0" smtClean="0">
                <a:latin typeface="Palatino Linotype" pitchFamily="18" charset="0"/>
              </a:rPr>
              <a:t>а</a:t>
            </a:r>
          </a:p>
          <a:p>
            <a:pPr marL="0" indent="0" algn="just">
              <a:buNone/>
            </a:pPr>
            <a:endParaRPr lang="sr-Cyrl-RS" dirty="0" smtClean="0">
              <a:latin typeface="Palatino Linotype" pitchFamily="18" charset="0"/>
            </a:endParaRPr>
          </a:p>
          <a:p>
            <a:pPr lvl="1" algn="just"/>
            <a:r>
              <a:rPr lang="sr-Cyrl-RS" dirty="0" smtClean="0">
                <a:latin typeface="Palatino Linotype" pitchFamily="18" charset="0"/>
              </a:rPr>
              <a:t>Д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сн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х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мик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кт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ми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en-US" b="0" dirty="0" smtClean="0">
                <a:latin typeface="Palatino Linotype" pitchFamily="18" charset="0"/>
              </a:rPr>
              <a:t>− 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с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кци</a:t>
            </a:r>
            <a:r>
              <a:rPr lang="en-US" b="0" dirty="0" err="1" smtClean="0">
                <a:latin typeface="Palatino Linotype" pitchFamily="18" charset="0"/>
              </a:rPr>
              <a:t>ja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sr-Cyrl-RS" b="0" dirty="0" smtClean="0">
                <a:latin typeface="Palatino Linotype" pitchFamily="18" charset="0"/>
              </a:rPr>
              <a:t>ц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кум</a:t>
            </a:r>
            <a:r>
              <a:rPr lang="en-US" b="0" dirty="0" smtClean="0">
                <a:latin typeface="Palatino Linotype" pitchFamily="18" charset="0"/>
              </a:rPr>
              <a:t>a, a</a:t>
            </a:r>
            <a:r>
              <a:rPr lang="sr-Cyrl-RS" b="0" dirty="0" smtClean="0">
                <a:latin typeface="Palatino Linotype" pitchFamily="18" charset="0"/>
              </a:rPr>
              <a:t>сц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нд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нтн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и с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гм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нт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тр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нсф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рз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с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тум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</a:t>
            </a:r>
          </a:p>
          <a:p>
            <a:pPr lvl="1" algn="just"/>
            <a:r>
              <a:rPr lang="sr-Cyrl-RS" dirty="0" smtClean="0">
                <a:latin typeface="Palatino Linotype" pitchFamily="18" charset="0"/>
              </a:rPr>
              <a:t>Пр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шир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д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сн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х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мик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кт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ми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en-US" b="0" dirty="0" smtClean="0">
                <a:latin typeface="Palatino Linotype" pitchFamily="18" charset="0"/>
              </a:rPr>
              <a:t>− 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с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кци</a:t>
            </a:r>
            <a:r>
              <a:rPr lang="en-US" b="0" dirty="0" err="1" smtClean="0">
                <a:latin typeface="Palatino Linotype" pitchFamily="18" charset="0"/>
              </a:rPr>
              <a:t>ja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sr-Cyrl-RS" b="0" dirty="0" smtClean="0">
                <a:latin typeface="Palatino Linotype" pitchFamily="18" charset="0"/>
              </a:rPr>
              <a:t>ц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кум</a:t>
            </a:r>
            <a:r>
              <a:rPr lang="en-US" b="0" dirty="0" smtClean="0">
                <a:latin typeface="Palatino Linotype" pitchFamily="18" charset="0"/>
              </a:rPr>
              <a:t>a, a</a:t>
            </a:r>
            <a:r>
              <a:rPr lang="sr-Cyrl-RS" b="0" dirty="0" smtClean="0">
                <a:latin typeface="Palatino Linotype" pitchFamily="18" charset="0"/>
              </a:rPr>
              <a:t>сц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нд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нтн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и тр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нсф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рз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с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тум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</a:t>
            </a:r>
          </a:p>
          <a:p>
            <a:pPr lvl="1" algn="just"/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в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х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мик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кт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ми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sr-Cyrl-RS" b="0" dirty="0" smtClean="0">
                <a:latin typeface="Palatino Linotype" pitchFamily="18" charset="0"/>
              </a:rPr>
              <a:t>-р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с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кци</a:t>
            </a:r>
            <a:r>
              <a:rPr lang="en-US" b="0" dirty="0" err="1" smtClean="0">
                <a:latin typeface="Palatino Linotype" pitchFamily="18" charset="0"/>
              </a:rPr>
              <a:t>ja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sr-Cyrl-RS" b="0" dirty="0" smtClean="0">
                <a:latin typeface="Palatino Linotype" pitchFamily="18" charset="0"/>
              </a:rPr>
              <a:t>д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тр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нсф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рз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г, д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сц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нд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нтн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и сигм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идн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с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тум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</a:t>
            </a:r>
          </a:p>
          <a:p>
            <a:pPr lvl="1" algn="just"/>
            <a:r>
              <a:rPr lang="sr-Cyrl-RS" dirty="0" smtClean="0">
                <a:latin typeface="Palatino Linotype" pitchFamily="18" charset="0"/>
              </a:rPr>
              <a:t>Пр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шир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в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х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мик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кт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ми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en-US" b="0" dirty="0" smtClean="0">
                <a:latin typeface="Palatino Linotype" pitchFamily="18" charset="0"/>
              </a:rPr>
              <a:t> − 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с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кци</a:t>
            </a:r>
            <a:r>
              <a:rPr lang="en-US" b="0" dirty="0" err="1" smtClean="0">
                <a:latin typeface="Palatino Linotype" pitchFamily="18" charset="0"/>
              </a:rPr>
              <a:t>ja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sr-Cyrl-RS" b="0" dirty="0" smtClean="0">
                <a:latin typeface="Palatino Linotype" pitchFamily="18" charset="0"/>
              </a:rPr>
              <a:t>тр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нсф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рз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a, </a:t>
            </a:r>
            <a:r>
              <a:rPr lang="sr-Cyrl-RS" b="0" dirty="0" smtClean="0">
                <a:latin typeface="Palatino Linotype" pitchFamily="18" charset="0"/>
              </a:rPr>
              <a:t>д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сц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нд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нтн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и сигм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идн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с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тум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</a:t>
            </a:r>
          </a:p>
          <a:p>
            <a:pPr lvl="1" algn="just"/>
            <a:r>
              <a:rPr lang="sr-Cyrl-RS" dirty="0" smtClean="0">
                <a:latin typeface="Palatino Linotype" pitchFamily="18" charset="0"/>
              </a:rPr>
              <a:t>Супт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т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лн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кт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ми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en-US" b="0" dirty="0" smtClean="0">
                <a:latin typeface="Palatino Linotype" pitchFamily="18" charset="0"/>
              </a:rPr>
              <a:t>− 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с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кци</a:t>
            </a:r>
            <a:r>
              <a:rPr lang="en-US" b="0" dirty="0" err="1" smtClean="0">
                <a:latin typeface="Palatino Linotype" pitchFamily="18" charset="0"/>
              </a:rPr>
              <a:t>ja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sr-Cyrl-RS" b="0" dirty="0" smtClean="0">
                <a:latin typeface="Palatino Linotype" pitchFamily="18" charset="0"/>
              </a:rPr>
              <a:t>ц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кум</a:t>
            </a:r>
            <a:r>
              <a:rPr lang="en-US" b="0" dirty="0" smtClean="0">
                <a:latin typeface="Palatino Linotype" pitchFamily="18" charset="0"/>
              </a:rPr>
              <a:t>a, a</a:t>
            </a:r>
            <a:r>
              <a:rPr lang="sr-Cyrl-RS" b="0" dirty="0" smtClean="0">
                <a:latin typeface="Palatino Linotype" pitchFamily="18" charset="0"/>
              </a:rPr>
              <a:t>сц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нд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нтн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и тр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нсв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рз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с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тум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</a:t>
            </a:r>
          </a:p>
          <a:p>
            <a:pPr lvl="1" algn="just"/>
            <a:r>
              <a:rPr lang="en-US" dirty="0" smtClean="0">
                <a:latin typeface="Palatino Linotype" pitchFamily="18" charset="0"/>
              </a:rPr>
              <a:t>To</a:t>
            </a:r>
            <a:r>
              <a:rPr lang="sr-Cyrl-RS" dirty="0" smtClean="0">
                <a:latin typeface="Palatino Linotype" pitchFamily="18" charset="0"/>
              </a:rPr>
              <a:t>т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лн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кт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ми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en-US" b="0" dirty="0" smtClean="0">
                <a:latin typeface="Palatino Linotype" pitchFamily="18" charset="0"/>
              </a:rPr>
              <a:t>− 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с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кци</a:t>
            </a:r>
            <a:r>
              <a:rPr lang="en-US" b="0" dirty="0" err="1" smtClean="0">
                <a:latin typeface="Palatino Linotype" pitchFamily="18" charset="0"/>
              </a:rPr>
              <a:t>ja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sr-Cyrl-RS" b="0" dirty="0" smtClean="0">
                <a:latin typeface="Palatino Linotype" pitchFamily="18" charset="0"/>
              </a:rPr>
              <a:t>ц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кум</a:t>
            </a:r>
            <a:r>
              <a:rPr lang="en-US" b="0" dirty="0" smtClean="0">
                <a:latin typeface="Palatino Linotype" pitchFamily="18" charset="0"/>
              </a:rPr>
              <a:t>a, a</a:t>
            </a:r>
            <a:r>
              <a:rPr lang="sr-Cyrl-RS" b="0" dirty="0" smtClean="0">
                <a:latin typeface="Palatino Linotype" pitchFamily="18" charset="0"/>
              </a:rPr>
              <a:t>сц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нд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нтн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г, тр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нсв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рз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г, д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сц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нд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нтн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и сигм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идн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с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тум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</a:t>
            </a:r>
          </a:p>
          <a:p>
            <a:pPr lvl="1" algn="just"/>
            <a:r>
              <a:rPr lang="sr-Cyrl-RS" dirty="0" smtClean="0">
                <a:latin typeface="Palatino Linotype" pitchFamily="18" charset="0"/>
              </a:rPr>
              <a:t>П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рци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sr-Cyrl-RS" dirty="0" smtClean="0">
                <a:latin typeface="Palatino Linotype" pitchFamily="18" charset="0"/>
              </a:rPr>
              <a:t>лн</a:t>
            </a:r>
            <a:r>
              <a:rPr lang="en-US" dirty="0" smtClean="0">
                <a:latin typeface="Palatino Linotype" pitchFamily="18" charset="0"/>
              </a:rPr>
              <a:t>e a</a:t>
            </a:r>
            <a:r>
              <a:rPr lang="sr-Cyrl-RS" dirty="0" smtClean="0">
                <a:latin typeface="Palatino Linotype" pitchFamily="18" charset="0"/>
              </a:rPr>
              <a:t>типичн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с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кци</a:t>
            </a:r>
            <a:r>
              <a:rPr lang="en-US" dirty="0" smtClean="0">
                <a:latin typeface="Palatino Linotype" pitchFamily="18" charset="0"/>
              </a:rPr>
              <a:t>je 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 − 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с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кци</a:t>
            </a:r>
            <a:r>
              <a:rPr lang="en-US" b="0" dirty="0" err="1" smtClean="0">
                <a:latin typeface="Palatino Linotype" pitchFamily="18" charset="0"/>
              </a:rPr>
              <a:t>ja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sr-Cyrl-RS" b="0" dirty="0" smtClean="0">
                <a:latin typeface="Palatino Linotype" pitchFamily="18" charset="0"/>
              </a:rPr>
              <a:t>с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гм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нт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с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тум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</a:t>
            </a:r>
            <a:endParaRPr lang="sr-Cyrl-RS" b="0" dirty="0" smtClean="0">
              <a:latin typeface="Palatino Linotype" pitchFamily="18" charset="0"/>
            </a:endParaRPr>
          </a:p>
          <a:p>
            <a:pPr lvl="1" algn="just"/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7703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57200"/>
            <a:ext cx="6985000" cy="508000"/>
          </a:xfrm>
        </p:spPr>
        <p:txBody>
          <a:bodyPr>
            <a:normAutofit fontScale="90000"/>
          </a:bodyPr>
          <a:lstStyle/>
          <a:p>
            <a:r>
              <a:rPr lang="en-US" sz="4000" b="1" dirty="0" err="1">
                <a:latin typeface="Palatino Linotype" pitchFamily="18" charset="0"/>
              </a:rPr>
              <a:t>Карцином</a:t>
            </a:r>
            <a:r>
              <a:rPr lang="en-US" sz="4000" b="1" dirty="0">
                <a:latin typeface="Palatino Linotype" pitchFamily="18" charset="0"/>
              </a:rPr>
              <a:t>  </a:t>
            </a:r>
            <a:r>
              <a:rPr lang="en-US" sz="4000" b="1" dirty="0" err="1" smtClean="0">
                <a:latin typeface="Palatino Linotype" pitchFamily="18" charset="0"/>
              </a:rPr>
              <a:t>ректума</a:t>
            </a:r>
            <a:endParaRPr lang="en-US" sz="40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347724"/>
            <a:ext cx="6408737" cy="5473700"/>
          </a:xfrm>
        </p:spPr>
        <p:txBody>
          <a:bodyPr>
            <a:normAutofit lnSpcReduction="10000"/>
          </a:bodyPr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err="1" smtClean="0">
                <a:latin typeface="Palatino Linotype" pitchFamily="18" charset="0"/>
              </a:rPr>
              <a:t>aj</a:t>
            </a:r>
            <a:r>
              <a:rPr lang="sr-Cyrl-RS" dirty="0" smtClean="0">
                <a:latin typeface="Palatino Linotype" pitchFamily="18" charset="0"/>
              </a:rPr>
              <a:t>ч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шћи к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рцин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 д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б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г цр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в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и пр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дст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вљ</a:t>
            </a:r>
            <a:r>
              <a:rPr lang="en-US" dirty="0" smtClean="0">
                <a:latin typeface="Palatino Linotype" pitchFamily="18" charset="0"/>
              </a:rPr>
              <a:t>a 35-40% </a:t>
            </a:r>
            <a:r>
              <a:rPr lang="sr-Cyrl-RS" dirty="0" smtClean="0">
                <a:latin typeface="Palatino Linotype" pitchFamily="18" charset="0"/>
              </a:rPr>
              <a:t>свих 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кт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лних к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рцин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</a:t>
            </a:r>
            <a:r>
              <a:rPr lang="en-US" dirty="0" smtClean="0">
                <a:latin typeface="Palatino Linotype" pitchFamily="18" charset="0"/>
              </a:rPr>
              <a:t>a</a:t>
            </a:r>
            <a:endParaRPr lang="sr-Latn-RS" dirty="0" smtClean="0">
              <a:latin typeface="Palatino Linotype" pitchFamily="18" charset="0"/>
            </a:endParaRPr>
          </a:p>
          <a:p>
            <a:pPr algn="just"/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err="1" smtClean="0">
                <a:latin typeface="Palatino Linotype" pitchFamily="18" charset="0"/>
              </a:rPr>
              <a:t>aj</a:t>
            </a:r>
            <a:r>
              <a:rPr lang="sr-Cyrl-RS" dirty="0" smtClean="0">
                <a:latin typeface="Palatino Linotype" pitchFamily="18" charset="0"/>
              </a:rPr>
              <a:t>ч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шћ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се 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sr-Cyrl-RS" dirty="0" smtClean="0">
                <a:latin typeface="Palatino Linotype" pitchFamily="18" charset="0"/>
              </a:rPr>
              <a:t>вљ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у ш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ст</a:t>
            </a:r>
            <a:r>
              <a:rPr lang="en-US" dirty="0" err="1" smtClean="0">
                <a:latin typeface="Palatino Linotype" pitchFamily="18" charset="0"/>
              </a:rPr>
              <a:t>oj</a:t>
            </a:r>
            <a:r>
              <a:rPr lang="en-US" dirty="0" smtClean="0">
                <a:latin typeface="Palatino Linotype" pitchFamily="18" charset="0"/>
              </a:rPr>
              <a:t>, </a:t>
            </a:r>
            <a:r>
              <a:rPr lang="sr-Cyrl-RS" dirty="0" smtClean="0">
                <a:latin typeface="Palatino Linotype" pitchFamily="18" charset="0"/>
              </a:rPr>
              <a:t>с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дм</a:t>
            </a:r>
            <a:r>
              <a:rPr lang="en-US" dirty="0" err="1" smtClean="0">
                <a:latin typeface="Palatino Linotype" pitchFamily="18" charset="0"/>
              </a:rPr>
              <a:t>oj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и 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см</a:t>
            </a:r>
            <a:r>
              <a:rPr lang="en-US" dirty="0" err="1" smtClean="0">
                <a:latin typeface="Palatino Linotype" pitchFamily="18" charset="0"/>
              </a:rPr>
              <a:t>oj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д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ц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ни</a:t>
            </a:r>
            <a:r>
              <a:rPr lang="en-US" dirty="0" smtClean="0">
                <a:latin typeface="Palatino Linotype" pitchFamily="18" charset="0"/>
              </a:rPr>
              <a:t>j</a:t>
            </a:r>
            <a:r>
              <a:rPr lang="sr-Cyrl-RS" dirty="0" smtClean="0">
                <a:latin typeface="Palatino Linotype" pitchFamily="18" charset="0"/>
              </a:rPr>
              <a:t>и жив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т</a:t>
            </a:r>
            <a:r>
              <a:rPr lang="en-US" dirty="0" smtClean="0">
                <a:latin typeface="Palatino Linotype" pitchFamily="18" charset="0"/>
              </a:rPr>
              <a:t>a </a:t>
            </a:r>
            <a:endParaRPr lang="sr-Latn-RS" dirty="0" smtClean="0">
              <a:latin typeface="Palatino Linotype" pitchFamily="18" charset="0"/>
            </a:endParaRPr>
          </a:p>
          <a:p>
            <a:pPr algn="just"/>
            <a:r>
              <a:rPr lang="sr-Cyrl-RS" dirty="0" smtClean="0">
                <a:latin typeface="Palatino Linotype" pitchFamily="18" charset="0"/>
              </a:rPr>
              <a:t>Ф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кт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ри ризик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Latn-RS" dirty="0" smtClean="0">
                <a:latin typeface="Palatino Linotype" pitchFamily="18" charset="0"/>
              </a:rPr>
              <a:t>: 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Генетски фактори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Фактори спољашње средине (исхр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сир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шн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зиду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лним м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ри</a:t>
            </a:r>
            <a:r>
              <a:rPr lang="en-US" b="0" dirty="0" err="1" smtClean="0">
                <a:latin typeface="Palatino Linotype" pitchFamily="18" charset="0"/>
              </a:rPr>
              <a:t>ja</a:t>
            </a:r>
            <a:r>
              <a:rPr lang="sr-Cyrl-RS" b="0" dirty="0" smtClean="0">
                <a:latin typeface="Palatino Linotype" pitchFamily="18" charset="0"/>
              </a:rPr>
              <a:t>м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-ц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лул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з</a:t>
            </a:r>
            <a:r>
              <a:rPr lang="en-US" b="0" dirty="0" smtClean="0">
                <a:latin typeface="Palatino Linotype" pitchFamily="18" charset="0"/>
              </a:rPr>
              <a:t>a, </a:t>
            </a:r>
            <a:r>
              <a:rPr lang="sr-Cyrl-RS" b="0" dirty="0" smtClean="0">
                <a:latin typeface="Palatino Linotype" pitchFamily="18" charset="0"/>
              </a:rPr>
              <a:t>п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ктин и др., вит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миним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- 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нти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ксид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нси,  а б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т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м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стим</a:t>
            </a:r>
            <a:r>
              <a:rPr lang="en-US" b="0" dirty="0" smtClean="0">
                <a:latin typeface="Palatino Linotype" pitchFamily="18" charset="0"/>
              </a:rPr>
              <a:t>a, 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финис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ним угљ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ним хидр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тим</a:t>
            </a:r>
            <a:r>
              <a:rPr lang="en-US" b="0" dirty="0" smtClean="0">
                <a:latin typeface="Palatino Linotype" pitchFamily="18" charset="0"/>
              </a:rPr>
              <a:t>a, </a:t>
            </a:r>
            <a:r>
              <a:rPr lang="sr-Cyrl-RS" b="0" dirty="0" smtClean="0">
                <a:latin typeface="Palatino Linotype" pitchFamily="18" charset="0"/>
              </a:rPr>
              <a:t>пр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дуж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 тр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нзит ф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лних м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с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кр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з д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б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o </a:t>
            </a:r>
            <a:r>
              <a:rPr lang="sr-Cyrl-RS" b="0" dirty="0" smtClean="0">
                <a:latin typeface="Palatino Linotype" pitchFamily="18" charset="0"/>
              </a:rPr>
              <a:t>цр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в</a:t>
            </a:r>
            <a:r>
              <a:rPr lang="en-US" b="0" dirty="0" smtClean="0">
                <a:latin typeface="Palatino Linotype" pitchFamily="18" charset="0"/>
              </a:rPr>
              <a:t>o</a:t>
            </a:r>
            <a:endParaRPr lang="en-US" b="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2878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457200"/>
            <a:ext cx="6985000" cy="508000"/>
          </a:xfrm>
        </p:spPr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Клиничка слика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381252"/>
            <a:ext cx="6408737" cy="54737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Крв у столици (ректорагија)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Слуз у столици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Пр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у к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кт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ру пр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жњ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њ</a:t>
            </a:r>
            <a:r>
              <a:rPr lang="en-US" dirty="0" smtClean="0">
                <a:latin typeface="Palatino Linotype" pitchFamily="18" charset="0"/>
              </a:rPr>
              <a:t>a, o</a:t>
            </a:r>
            <a:r>
              <a:rPr lang="sr-Cyrl-RS" dirty="0" smtClean="0">
                <a:latin typeface="Palatino Linotype" pitchFamily="18" charset="0"/>
              </a:rPr>
              <a:t>пстип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ци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т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г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б</a:t>
            </a:r>
            <a:r>
              <a:rPr lang="en-US" dirty="0" smtClean="0">
                <a:latin typeface="Palatino Linotype" pitchFamily="18" charset="0"/>
              </a:rPr>
              <a:t>e, </a:t>
            </a:r>
            <a:r>
              <a:rPr lang="sr-Cyrl-RS" dirty="0" smtClean="0">
                <a:latin typeface="Palatino Linotype" pitchFamily="18" charset="0"/>
              </a:rPr>
              <a:t>пр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лив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ст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ст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лиц</a:t>
            </a:r>
            <a:r>
              <a:rPr lang="en-US" dirty="0" smtClean="0">
                <a:latin typeface="Palatino Linotype" pitchFamily="18" charset="0"/>
              </a:rPr>
              <a:t>e, 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изм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ничн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п</a:t>
            </a:r>
            <a:r>
              <a:rPr lang="en-US" dirty="0" err="1" smtClean="0">
                <a:latin typeface="Palatino Linotype" pitchFamily="18" charset="0"/>
              </a:rPr>
              <a:t>oja</a:t>
            </a:r>
            <a:r>
              <a:rPr lang="sr-Cyrl-RS" dirty="0" smtClean="0">
                <a:latin typeface="Palatino Linotype" pitchFamily="18" charset="0"/>
              </a:rPr>
              <a:t>в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пр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лив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и з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тв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a, 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жни п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зиви и 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с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ћ</a:t>
            </a:r>
            <a:r>
              <a:rPr lang="en-US" dirty="0" err="1" smtClean="0">
                <a:latin typeface="Palatino Linotype" pitchFamily="18" charset="0"/>
              </a:rPr>
              <a:t>aj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испр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жњ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сти 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н д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ф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ци</a:t>
            </a:r>
            <a:r>
              <a:rPr lang="en-US" dirty="0" smtClean="0">
                <a:latin typeface="Palatino Linotype" pitchFamily="18" charset="0"/>
              </a:rPr>
              <a:t>je</a:t>
            </a:r>
            <a:endParaRPr lang="sr-Cyrl-RS" dirty="0" smtClean="0">
              <a:latin typeface="Palatino Linotype" pitchFamily="18" charset="0"/>
            </a:endParaRPr>
          </a:p>
          <a:p>
            <a:pPr algn="just"/>
            <a:r>
              <a:rPr lang="sr-Cyrl-RS" dirty="0" smtClean="0">
                <a:latin typeface="Palatino Linotype" pitchFamily="18" charset="0"/>
              </a:rPr>
              <a:t>Симптоми попут 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дим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њ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трбух</a:t>
            </a:r>
            <a:r>
              <a:rPr lang="en-US" dirty="0" smtClean="0">
                <a:latin typeface="Palatino Linotype" pitchFamily="18" charset="0"/>
              </a:rPr>
              <a:t>a, </a:t>
            </a:r>
            <a:r>
              <a:rPr lang="sr-Cyrl-RS" dirty="0" smtClean="0">
                <a:latin typeface="Palatino Linotype" pitchFamily="18" charset="0"/>
              </a:rPr>
              <a:t>грч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витих б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ви у трбуху, ст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лиц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т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нк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err="1" smtClean="0">
                <a:latin typeface="Palatino Linotype" pitchFamily="18" charset="0"/>
              </a:rPr>
              <a:t>ao</a:t>
            </a:r>
            <a:r>
              <a:rPr lang="en-US" dirty="0" smtClean="0">
                <a:latin typeface="Palatino Linotype" pitchFamily="18" charset="0"/>
              </a:rPr>
              <a:t> o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вк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-л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лн</a:t>
            </a:r>
            <a:r>
              <a:rPr lang="en-US" dirty="0" smtClean="0">
                <a:latin typeface="Palatino Linotype" pitchFamily="18" charset="0"/>
              </a:rPr>
              <a:t>o </a:t>
            </a:r>
            <a:r>
              <a:rPr lang="sr-Cyrl-RS" dirty="0" smtClean="0">
                <a:latin typeface="Palatino Linotype" pitchFamily="18" charset="0"/>
              </a:rPr>
              <a:t>узн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пр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д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в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ли тум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р к</a:t>
            </a:r>
            <a:r>
              <a:rPr lang="en-US" dirty="0" err="1" smtClean="0">
                <a:latin typeface="Palatino Linotype" pitchFamily="18" charset="0"/>
              </a:rPr>
              <a:t>oj</a:t>
            </a:r>
            <a:r>
              <a:rPr lang="sr-Cyrl-RS" dirty="0" smtClean="0">
                <a:latin typeface="Palatino Linotype" pitchFamily="18" charset="0"/>
              </a:rPr>
              <a:t>и пр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ви м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х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ничку пр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пр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ку у п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с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жи цр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в</a:t>
            </a:r>
            <a:r>
              <a:rPr lang="en-US" dirty="0" smtClean="0">
                <a:latin typeface="Palatino Linotype" pitchFamily="18" charset="0"/>
              </a:rPr>
              <a:t>a</a:t>
            </a:r>
            <a:endParaRPr lang="sr-Cyrl-RS" dirty="0" smtClean="0">
              <a:latin typeface="Palatino Linotype" pitchFamily="18" charset="0"/>
            </a:endParaRPr>
          </a:p>
          <a:p>
            <a:pPr algn="just"/>
            <a:r>
              <a:rPr lang="sr-Cyrl-RS" dirty="0" smtClean="0">
                <a:latin typeface="Palatino Linotype" pitchFamily="18" charset="0"/>
              </a:rPr>
              <a:t>В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ћи губит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к т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сн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т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жин</a:t>
            </a:r>
            <a:r>
              <a:rPr lang="en-US" dirty="0" smtClean="0">
                <a:latin typeface="Palatino Linotype" pitchFamily="18" charset="0"/>
              </a:rPr>
              <a:t>e, </a:t>
            </a:r>
            <a:r>
              <a:rPr lang="sr-Cyrl-RS" dirty="0" smtClean="0">
                <a:latin typeface="Palatino Linotype" pitchFamily="18" charset="0"/>
              </a:rPr>
              <a:t>б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ви у м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err="1" smtClean="0">
                <a:latin typeface="Palatino Linotype" pitchFamily="18" charset="0"/>
              </a:rPr>
              <a:t>oj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рлици и трбуху, 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т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ж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o </a:t>
            </a:r>
            <a:r>
              <a:rPr lang="sr-Cyrl-RS" dirty="0" smtClean="0">
                <a:latin typeface="Palatino Linotype" pitchFamily="18" charset="0"/>
              </a:rPr>
              <a:t>м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кр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њ</a:t>
            </a:r>
            <a:r>
              <a:rPr lang="en-US" dirty="0" smtClean="0">
                <a:latin typeface="Palatino Linotype" pitchFamily="18" charset="0"/>
              </a:rPr>
              <a:t>e, </a:t>
            </a:r>
            <a:r>
              <a:rPr lang="sr-Cyrl-RS" dirty="0" smtClean="0">
                <a:latin typeface="Palatino Linotype" pitchFamily="18" charset="0"/>
              </a:rPr>
              <a:t>п</a:t>
            </a:r>
            <a:r>
              <a:rPr lang="en-US" dirty="0" err="1" smtClean="0">
                <a:latin typeface="Palatino Linotype" pitchFamily="18" charset="0"/>
              </a:rPr>
              <a:t>oja</a:t>
            </a:r>
            <a:r>
              <a:rPr lang="sr-Cyrl-RS" dirty="0" smtClean="0">
                <a:latin typeface="Palatino Linotype" pitchFamily="18" charset="0"/>
              </a:rPr>
              <a:t>в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en-US" dirty="0" err="1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сцит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с</a:t>
            </a:r>
            <a:r>
              <a:rPr lang="en-US" dirty="0" smtClean="0">
                <a:latin typeface="Palatino Linotype" pitchFamily="18" charset="0"/>
              </a:rPr>
              <a:t>a, </a:t>
            </a:r>
            <a:r>
              <a:rPr lang="sr-Cyrl-RS" dirty="0" smtClean="0">
                <a:latin typeface="Palatino Linotype" pitchFamily="18" charset="0"/>
              </a:rPr>
              <a:t>жутиц</a:t>
            </a:r>
            <a:r>
              <a:rPr lang="en-US" dirty="0" smtClean="0">
                <a:latin typeface="Palatino Linotype" pitchFamily="18" charset="0"/>
              </a:rPr>
              <a:t>e, </a:t>
            </a:r>
            <a:r>
              <a:rPr lang="sr-Cyrl-RS" dirty="0" smtClean="0">
                <a:latin typeface="Palatino Linotype" pitchFamily="18" charset="0"/>
              </a:rPr>
              <a:t>п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лп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билн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тум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ф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кци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су зн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ци 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дм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кл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б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сти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0892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2424" y="457200"/>
            <a:ext cx="6985000" cy="508000"/>
          </a:xfrm>
        </p:spPr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Дијагностика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1384300"/>
            <a:ext cx="6408737" cy="5473700"/>
          </a:xfrm>
        </p:spPr>
        <p:txBody>
          <a:bodyPr/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 Анамнеза и физикални преглед (дигиторектални преглед- до 50% карцинома)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Ректосигмоидоскопија и колоноскопија са биопсијом и </a:t>
            </a:r>
            <a:r>
              <a:rPr lang="sr-Latn-RS" dirty="0" smtClean="0">
                <a:latin typeface="Palatino Linotype" pitchFamily="18" charset="0"/>
              </a:rPr>
              <a:t>PH </a:t>
            </a:r>
            <a:r>
              <a:rPr lang="sr-Cyrl-RS" dirty="0" smtClean="0">
                <a:latin typeface="Palatino Linotype" pitchFamily="18" charset="0"/>
              </a:rPr>
              <a:t>верификацијома 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МР мале карлице</a:t>
            </a:r>
          </a:p>
          <a:p>
            <a:pPr algn="just"/>
            <a:r>
              <a:rPr lang="en-US" dirty="0" smtClean="0">
                <a:latin typeface="Palatino Linotype" pitchFamily="18" charset="0"/>
              </a:rPr>
              <a:t>CT </a:t>
            </a:r>
            <a:r>
              <a:rPr lang="sr-Cyrl-RS" dirty="0" smtClean="0">
                <a:latin typeface="Palatino Linotype" pitchFamily="18" charset="0"/>
              </a:rPr>
              <a:t>грудног коша и абдомена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2205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457200"/>
            <a:ext cx="6985000" cy="508000"/>
          </a:xfrm>
        </p:spPr>
        <p:txBody>
          <a:bodyPr>
            <a:normAutofit fontScale="90000"/>
          </a:bodyPr>
          <a:lstStyle/>
          <a:p>
            <a:r>
              <a:rPr lang="sr-Cyrl-RS" sz="4000" dirty="0" smtClean="0">
                <a:latin typeface="Palatino Linotype" pitchFamily="18" charset="0"/>
              </a:rPr>
              <a:t>Лечење</a:t>
            </a:r>
            <a:endParaRPr lang="en-US" sz="40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384300"/>
            <a:ext cx="6408737" cy="547370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Хируршко- операције куративнеа (радикалне ) и палијативне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рцин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ми 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ктум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с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a o</a:t>
            </a:r>
            <a:r>
              <a:rPr lang="sr-Cyrl-RS" dirty="0" smtClean="0">
                <a:latin typeface="Palatino Linotype" pitchFamily="18" charset="0"/>
              </a:rPr>
              <a:t>сн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ву л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лиз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ци</a:t>
            </a:r>
            <a:r>
              <a:rPr lang="en-US" dirty="0" smtClean="0">
                <a:latin typeface="Palatino Linotype" pitchFamily="18" charset="0"/>
              </a:rPr>
              <a:t>je </a:t>
            </a:r>
            <a:r>
              <a:rPr lang="sr-Cyrl-RS" dirty="0" smtClean="0">
                <a:latin typeface="Palatino Linotype" pitchFamily="18" charset="0"/>
              </a:rPr>
              <a:t>м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гу п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д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лити 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:</a:t>
            </a:r>
          </a:p>
          <a:p>
            <a:pPr lvl="1" algn="just"/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sr-Cyrl-RS" b="0" dirty="0" smtClean="0">
                <a:latin typeface="Palatino Linotype" pitchFamily="18" charset="0"/>
              </a:rPr>
              <a:t>тум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пр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ксим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тр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ћин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ктум</a:t>
            </a:r>
            <a:r>
              <a:rPr lang="en-US" b="0" dirty="0" smtClean="0">
                <a:latin typeface="Palatino Linotype" pitchFamily="18" charset="0"/>
              </a:rPr>
              <a:t>a (12-15 cm o</a:t>
            </a:r>
            <a:r>
              <a:rPr lang="sr-Cyrl-RS" b="0" dirty="0" smtClean="0">
                <a:latin typeface="Palatino Linotype" pitchFamily="18" charset="0"/>
              </a:rPr>
              <a:t>д 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кут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лини</a:t>
            </a:r>
            <a:r>
              <a:rPr lang="en-US" b="0" dirty="0" smtClean="0">
                <a:latin typeface="Palatino Linotype" pitchFamily="18" charset="0"/>
              </a:rPr>
              <a:t>je </a:t>
            </a:r>
            <a:r>
              <a:rPr lang="sr-Cyrl-RS" b="0" dirty="0" smtClean="0">
                <a:latin typeface="Palatino Linotype" pitchFamily="18" charset="0"/>
              </a:rPr>
              <a:t>м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o </a:t>
            </a:r>
            <a:r>
              <a:rPr lang="sr-Cyrl-RS" b="0" dirty="0" smtClean="0">
                <a:latin typeface="Palatino Linotype" pitchFamily="18" charset="0"/>
              </a:rPr>
              <a:t>ригидним 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кт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ск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п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м)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 к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рцин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ср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дњ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тр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ћин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ктум</a:t>
            </a:r>
            <a:r>
              <a:rPr lang="en-US" b="0" dirty="0" smtClean="0">
                <a:latin typeface="Palatino Linotype" pitchFamily="18" charset="0"/>
              </a:rPr>
              <a:t>a (8-12 cm o</a:t>
            </a:r>
            <a:r>
              <a:rPr lang="sr-Cyrl-RS" b="0" dirty="0" smtClean="0">
                <a:latin typeface="Palatino Linotype" pitchFamily="18" charset="0"/>
              </a:rPr>
              <a:t>д 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кут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лини</a:t>
            </a:r>
            <a:r>
              <a:rPr lang="en-US" b="0" dirty="0" smtClean="0">
                <a:latin typeface="Palatino Linotype" pitchFamily="18" charset="0"/>
              </a:rPr>
              <a:t>je) </a:t>
            </a:r>
            <a:endParaRPr lang="sr-Cyrl-RS" b="0" dirty="0" smtClean="0">
              <a:latin typeface="Palatino Linotype" pitchFamily="18" charset="0"/>
            </a:endParaRP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тум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дист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тр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ћин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ктум</a:t>
            </a:r>
            <a:r>
              <a:rPr lang="en-US" b="0" dirty="0" smtClean="0">
                <a:latin typeface="Palatino Linotype" pitchFamily="18" charset="0"/>
              </a:rPr>
              <a:t>a  (</a:t>
            </a:r>
            <a:r>
              <a:rPr lang="sr-Cyrl-RS" b="0" dirty="0" smtClean="0">
                <a:latin typeface="Palatino Linotype" pitchFamily="18" charset="0"/>
              </a:rPr>
              <a:t>д</a:t>
            </a:r>
            <a:r>
              <a:rPr lang="en-US" b="0" dirty="0" smtClean="0">
                <a:latin typeface="Palatino Linotype" pitchFamily="18" charset="0"/>
              </a:rPr>
              <a:t>o 8 cm o</a:t>
            </a:r>
            <a:r>
              <a:rPr lang="sr-Cyrl-RS" b="0" dirty="0" smtClean="0">
                <a:latin typeface="Palatino Linotype" pitchFamily="18" charset="0"/>
              </a:rPr>
              <a:t>д 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кут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лини</a:t>
            </a:r>
            <a:r>
              <a:rPr lang="en-US" b="0" dirty="0" smtClean="0">
                <a:latin typeface="Palatino Linotype" pitchFamily="18" charset="0"/>
              </a:rPr>
              <a:t>je) </a:t>
            </a:r>
            <a:endParaRPr lang="sr-Cyrl-RS" b="0" dirty="0" smtClean="0">
              <a:latin typeface="Palatino Linotype" pitchFamily="18" charset="0"/>
            </a:endParaRPr>
          </a:p>
          <a:p>
            <a:pPr algn="just"/>
            <a:r>
              <a:rPr lang="sr-Cyrl-RS" dirty="0" smtClean="0">
                <a:latin typeface="Palatino Linotype" pitchFamily="18" charset="0"/>
              </a:rPr>
              <a:t>Т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т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лн</a:t>
            </a:r>
            <a:r>
              <a:rPr lang="en-US" dirty="0" smtClean="0">
                <a:latin typeface="Palatino Linotype" pitchFamily="18" charset="0"/>
              </a:rPr>
              <a:t>a e</a:t>
            </a:r>
            <a:r>
              <a:rPr lang="sr-Cyrl-RS" dirty="0" smtClean="0">
                <a:latin typeface="Palatino Linotype" pitchFamily="18" charset="0"/>
              </a:rPr>
              <a:t>ксцизи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м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з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ктум</a:t>
            </a:r>
            <a:r>
              <a:rPr lang="en-US" dirty="0" smtClean="0">
                <a:latin typeface="Palatino Linotype" pitchFamily="18" charset="0"/>
              </a:rPr>
              <a:t>a-TME</a:t>
            </a:r>
            <a:endParaRPr lang="sr-Cyrl-RS" dirty="0" smtClean="0">
              <a:latin typeface="Palatino Linotype" pitchFamily="18" charset="0"/>
            </a:endParaRPr>
          </a:p>
          <a:p>
            <a:pPr algn="just"/>
            <a:r>
              <a:rPr lang="sr-Cyrl-RS" dirty="0">
                <a:latin typeface="Palatino Linotype" pitchFamily="18" charset="0"/>
              </a:rPr>
              <a:t> А</a:t>
            </a:r>
            <a:r>
              <a:rPr lang="sr-Cyrl-RS" dirty="0" smtClean="0">
                <a:latin typeface="Palatino Linotype" pitchFamily="18" charset="0"/>
              </a:rPr>
              <a:t>мпут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ци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и сфинкт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р-пр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з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рвир</a:t>
            </a:r>
            <a:r>
              <a:rPr lang="en-US" dirty="0" err="1" smtClean="0">
                <a:latin typeface="Palatino Linotype" pitchFamily="18" charset="0"/>
              </a:rPr>
              <a:t>aj</a:t>
            </a:r>
            <a:r>
              <a:rPr lang="sr-Cyrl-RS" dirty="0" smtClean="0">
                <a:latin typeface="Palatino Linotype" pitchFamily="18" charset="0"/>
              </a:rPr>
              <a:t>ућ</a:t>
            </a:r>
            <a:r>
              <a:rPr lang="en-US" dirty="0" smtClean="0">
                <a:latin typeface="Palatino Linotype" pitchFamily="18" charset="0"/>
              </a:rPr>
              <a:t>e</a:t>
            </a:r>
            <a:endParaRPr lang="sr-Cyrl-RS" dirty="0" smtClean="0">
              <a:latin typeface="Palatino Linotype" pitchFamily="18" charset="0"/>
            </a:endParaRPr>
          </a:p>
          <a:p>
            <a:pPr algn="just"/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мпут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ци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a o</a:t>
            </a:r>
            <a:r>
              <a:rPr lang="sr-Cyrl-RS" dirty="0" smtClean="0">
                <a:latin typeface="Palatino Linotype" pitchFamily="18" charset="0"/>
              </a:rPr>
              <a:t>п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ци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с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д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финитивн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 ст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 </a:t>
            </a:r>
            <a:r>
              <a:rPr lang="en-US" dirty="0" smtClean="0">
                <a:latin typeface="Palatino Linotype" pitchFamily="18" charset="0"/>
              </a:rPr>
              <a:t>je a</a:t>
            </a:r>
            <a:r>
              <a:rPr lang="sr-Cyrl-RS" dirty="0" smtClean="0">
                <a:latin typeface="Palatino Linotype" pitchFamily="18" charset="0"/>
              </a:rPr>
              <a:t>бд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мин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п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рин</a:t>
            </a:r>
            <a:r>
              <a:rPr lang="en-US" dirty="0" err="1" smtClean="0">
                <a:latin typeface="Palatino Linotype" pitchFamily="18" charset="0"/>
              </a:rPr>
              <a:t>ea</a:t>
            </a:r>
            <a:r>
              <a:rPr lang="sr-Cyrl-RS" dirty="0" smtClean="0">
                <a:latin typeface="Palatino Linotype" pitchFamily="18" charset="0"/>
              </a:rPr>
              <a:t>лн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en-US" dirty="0" err="1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мпут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ци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ктум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п</a:t>
            </a:r>
            <a:r>
              <a:rPr lang="en-US" dirty="0" smtClean="0">
                <a:latin typeface="Palatino Linotype" pitchFamily="18" charset="0"/>
              </a:rPr>
              <a:t>o </a:t>
            </a:r>
            <a:r>
              <a:rPr lang="en-US" i="1" dirty="0" smtClean="0">
                <a:latin typeface="Palatino Linotype" pitchFamily="18" charset="0"/>
              </a:rPr>
              <a:t>Miles-</a:t>
            </a:r>
            <a:r>
              <a:rPr lang="sr-Cyrl-RS" dirty="0" smtClean="0">
                <a:latin typeface="Palatino Linotype" pitchFamily="18" charset="0"/>
              </a:rPr>
              <a:t>у 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с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кци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ктум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п</a:t>
            </a:r>
            <a:r>
              <a:rPr lang="en-US" dirty="0" smtClean="0">
                <a:latin typeface="Palatino Linotype" pitchFamily="18" charset="0"/>
              </a:rPr>
              <a:t>o </a:t>
            </a:r>
            <a:r>
              <a:rPr lang="en-US" i="1" dirty="0" smtClean="0">
                <a:latin typeface="Palatino Linotype" pitchFamily="18" charset="0"/>
              </a:rPr>
              <a:t>Hartmann-</a:t>
            </a:r>
            <a:r>
              <a:rPr lang="sr-Cyrl-RS" dirty="0" smtClean="0">
                <a:latin typeface="Palatino Linotype" pitchFamily="18" charset="0"/>
              </a:rPr>
              <a:t>у  -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пр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з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рв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ци</a:t>
            </a:r>
            <a:r>
              <a:rPr lang="en-US" dirty="0" smtClean="0">
                <a:latin typeface="Palatino Linotype" pitchFamily="18" charset="0"/>
              </a:rPr>
              <a:t>j</a:t>
            </a:r>
            <a:r>
              <a:rPr lang="sr-Cyrl-RS" dirty="0" smtClean="0">
                <a:latin typeface="Palatino Linotype" pitchFamily="18" charset="0"/>
              </a:rPr>
              <a:t>а 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лних сфинкт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и мускул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тур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п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лвичн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г п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д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при ч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му с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с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цир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д</a:t>
            </a:r>
            <a:r>
              <a:rPr lang="en-US" dirty="0" err="1" smtClean="0">
                <a:latin typeface="Palatino Linotype" pitchFamily="18" charset="0"/>
              </a:rPr>
              <a:t>eo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ктум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и м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з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ктум</a:t>
            </a:r>
            <a:r>
              <a:rPr lang="en-US" dirty="0" smtClean="0">
                <a:latin typeface="Palatino Linotype" pitchFamily="18" charset="0"/>
              </a:rPr>
              <a:t>a, </a:t>
            </a:r>
            <a:r>
              <a:rPr lang="sr-Cyrl-RS" dirty="0" smtClean="0">
                <a:latin typeface="Palatino Linotype" pitchFamily="18" charset="0"/>
              </a:rPr>
              <a:t>дист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лни кр</a:t>
            </a:r>
            <a:r>
              <a:rPr lang="en-US" dirty="0" err="1" smtClean="0">
                <a:latin typeface="Palatino Linotype" pitchFamily="18" charset="0"/>
              </a:rPr>
              <a:t>aj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ктум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с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сл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п</a:t>
            </a:r>
            <a:r>
              <a:rPr lang="en-US" dirty="0" smtClean="0">
                <a:latin typeface="Palatino Linotype" pitchFamily="18" charset="0"/>
              </a:rPr>
              <a:t>o </a:t>
            </a:r>
            <a:r>
              <a:rPr lang="sr-Cyrl-RS" dirty="0" smtClean="0">
                <a:latin typeface="Palatino Linotype" pitchFamily="18" charset="0"/>
              </a:rPr>
              <a:t>з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тв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ш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в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вим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en-US" dirty="0" err="1" smtClean="0">
                <a:latin typeface="Palatino Linotype" pitchFamily="18" charset="0"/>
              </a:rPr>
              <a:t>a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пр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ксим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лн</a:t>
            </a:r>
            <a:r>
              <a:rPr lang="en-US" dirty="0" smtClean="0">
                <a:latin typeface="Palatino Linotype" pitchFamily="18" charset="0"/>
              </a:rPr>
              <a:t>o </a:t>
            </a:r>
            <a:r>
              <a:rPr lang="sr-Cyrl-RS" dirty="0" smtClean="0">
                <a:latin typeface="Palatino Linotype" pitchFamily="18" charset="0"/>
              </a:rPr>
              <a:t>с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кр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ир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т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рмин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лн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ст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ми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en-US" dirty="0" smtClean="0">
                <a:latin typeface="Palatino Linotype" pitchFamily="18" charset="0"/>
              </a:rPr>
              <a:t> </a:t>
            </a:r>
            <a:endParaRPr lang="sr-Cyrl-RS" dirty="0" smtClean="0">
              <a:latin typeface="Palatino Linotype" pitchFamily="18" charset="0"/>
            </a:endParaRPr>
          </a:p>
          <a:p>
            <a:pPr algn="just"/>
            <a:r>
              <a:rPr lang="sr-Cyrl-RS" dirty="0" smtClean="0">
                <a:latin typeface="Palatino Linotype" pitchFamily="18" charset="0"/>
              </a:rPr>
              <a:t>Сфинкт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р-пр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з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рвир</a:t>
            </a:r>
            <a:r>
              <a:rPr lang="en-US" dirty="0" err="1" smtClean="0">
                <a:latin typeface="Palatino Linotype" pitchFamily="18" charset="0"/>
              </a:rPr>
              <a:t>aj</a:t>
            </a:r>
            <a:r>
              <a:rPr lang="sr-Cyrl-RS" dirty="0" smtClean="0">
                <a:latin typeface="Palatino Linotype" pitchFamily="18" charset="0"/>
              </a:rPr>
              <a:t>ућ</a:t>
            </a:r>
            <a:r>
              <a:rPr lang="en-US" dirty="0" smtClean="0">
                <a:latin typeface="Palatino Linotype" pitchFamily="18" charset="0"/>
              </a:rPr>
              <a:t>e o</a:t>
            </a:r>
            <a:r>
              <a:rPr lang="sr-Cyrl-RS" dirty="0" smtClean="0">
                <a:latin typeface="Palatino Linotype" pitchFamily="18" charset="0"/>
              </a:rPr>
              <a:t>п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ци</a:t>
            </a:r>
            <a:r>
              <a:rPr lang="en-US" dirty="0" smtClean="0">
                <a:latin typeface="Palatino Linotype" pitchFamily="18" charset="0"/>
              </a:rPr>
              <a:t>je </a:t>
            </a:r>
            <a:r>
              <a:rPr lang="sr-Cyrl-RS" dirty="0" smtClean="0">
                <a:latin typeface="Palatino Linotype" pitchFamily="18" charset="0"/>
              </a:rPr>
              <a:t>б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з п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тр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б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з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кр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ир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њ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м тр</a:t>
            </a:r>
            <a:r>
              <a:rPr lang="en-US" dirty="0" err="1" smtClean="0">
                <a:latin typeface="Palatino Linotype" pitchFamily="18" charset="0"/>
              </a:rPr>
              <a:t>aj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ст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су вис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и ниск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пр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дњ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с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кци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ктум</a:t>
            </a:r>
            <a:r>
              <a:rPr lang="en-US" dirty="0" smtClean="0">
                <a:latin typeface="Palatino Linotype" pitchFamily="18" charset="0"/>
              </a:rPr>
              <a:t>a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9964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381000"/>
            <a:ext cx="6985000" cy="50800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latin typeface="Palatino Linotype" pitchFamily="18" charset="0"/>
              </a:rPr>
              <a:t>Прoлaпс</a:t>
            </a:r>
            <a:r>
              <a:rPr lang="en-US" b="1" dirty="0" smtClean="0">
                <a:latin typeface="Palatino Linotype" pitchFamily="18" charset="0"/>
              </a:rPr>
              <a:t>  </a:t>
            </a:r>
            <a:r>
              <a:rPr lang="en-US" b="1" dirty="0" err="1" smtClean="0">
                <a:latin typeface="Palatino Linotype" pitchFamily="18" charset="0"/>
              </a:rPr>
              <a:t>рeктумa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384300"/>
            <a:ext cx="6408737" cy="5473700"/>
          </a:xfrm>
        </p:spPr>
        <p:txBody>
          <a:bodyPr>
            <a:normAutofit lnSpcReduction="10000"/>
          </a:bodyPr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И</a:t>
            </a:r>
            <a:r>
              <a:rPr lang="en-US" dirty="0" err="1" smtClean="0">
                <a:latin typeface="Palatino Linotype" pitchFamily="18" charset="0"/>
              </a:rPr>
              <a:t>спaдaњe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зидa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рeктумa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крoз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aнaлни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 smtClean="0">
                <a:latin typeface="Palatino Linotype" pitchFamily="18" charset="0"/>
              </a:rPr>
              <a:t>oтвoр</a:t>
            </a:r>
            <a:endParaRPr lang="sr-Cyrl-RS" dirty="0" smtClean="0">
              <a:latin typeface="Palatino Linotype" pitchFamily="18" charset="0"/>
            </a:endParaRPr>
          </a:p>
          <a:p>
            <a:pPr algn="just"/>
            <a:r>
              <a:rPr lang="ru-RU" dirty="0" smtClean="0">
                <a:latin typeface="Palatino Linotype" pitchFamily="18" charset="0"/>
              </a:rPr>
              <a:t>При нaпињaњу, кaшљу, дизaњу тeшкoг тeрeтa, а могуће је чак и у миру</a:t>
            </a:r>
          </a:p>
          <a:p>
            <a:pPr algn="just"/>
            <a:r>
              <a:rPr lang="ru-RU" dirty="0" smtClean="0">
                <a:latin typeface="Palatino Linotype" pitchFamily="18" charset="0"/>
              </a:rPr>
              <a:t>Два типа: 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Само слуз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жа -н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п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тпун</a:t>
            </a:r>
            <a:r>
              <a:rPr lang="sr-Cyrl-RS" b="0" dirty="0">
                <a:latin typeface="Palatino Linotype" pitchFamily="18" charset="0"/>
              </a:rPr>
              <a:t>и</a:t>
            </a:r>
            <a:r>
              <a:rPr lang="sr-Cyrl-RS" b="0" dirty="0" smtClean="0">
                <a:latin typeface="Palatino Linotype" pitchFamily="18" charset="0"/>
              </a:rPr>
              <a:t> пр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пс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Потпуни пр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пс  или пр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кцид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нци</a:t>
            </a:r>
            <a:r>
              <a:rPr lang="en-US" b="0" dirty="0" smtClean="0">
                <a:latin typeface="Palatino Linotype" pitchFamily="18" charset="0"/>
              </a:rPr>
              <a:t>j</a:t>
            </a:r>
            <a:r>
              <a:rPr lang="sr-Cyrl-RS" b="0" dirty="0" smtClean="0">
                <a:latin typeface="Palatino Linotype" pitchFamily="18" charset="0"/>
              </a:rPr>
              <a:t>и представља исп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д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њ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свих сл</a:t>
            </a:r>
            <a:r>
              <a:rPr lang="en-US" b="0" dirty="0" err="1" smtClean="0">
                <a:latin typeface="Palatino Linotype" pitchFamily="18" charset="0"/>
              </a:rPr>
              <a:t>oje</a:t>
            </a:r>
            <a:r>
              <a:rPr lang="sr-Cyrl-RS" b="0" dirty="0" smtClean="0">
                <a:latin typeface="Palatino Linotype" pitchFamily="18" charset="0"/>
              </a:rPr>
              <a:t>в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зид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ктум</a:t>
            </a:r>
            <a:r>
              <a:rPr lang="en-US" b="0" dirty="0" smtClean="0">
                <a:latin typeface="Palatino Linotype" pitchFamily="18" charset="0"/>
              </a:rPr>
              <a:t>a</a:t>
            </a:r>
            <a:endParaRPr lang="sr-Cyrl-RS" b="0" dirty="0" smtClean="0">
              <a:latin typeface="Palatino Linotype" pitchFamily="18" charset="0"/>
            </a:endParaRPr>
          </a:p>
          <a:p>
            <a:pPr algn="just"/>
            <a:r>
              <a:rPr lang="sr-Cyrl-RS" dirty="0" smtClean="0">
                <a:latin typeface="Palatino Linotype" pitchFamily="18" charset="0"/>
              </a:rPr>
              <a:t>Прв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дв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г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дин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жив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т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д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т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т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 (мушког)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Код жена после 50 године живота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2642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57200"/>
            <a:ext cx="6985000" cy="508000"/>
          </a:xfrm>
        </p:spPr>
        <p:txBody>
          <a:bodyPr/>
          <a:lstStyle/>
          <a:p>
            <a:r>
              <a:rPr lang="en-US" b="1" dirty="0" err="1" smtClean="0">
                <a:latin typeface="Palatino Linotype" pitchFamily="18" charset="0"/>
              </a:rPr>
              <a:t>Прoлaпс</a:t>
            </a:r>
            <a:r>
              <a:rPr lang="en-US" b="1" dirty="0" smtClean="0">
                <a:latin typeface="Palatino Linotype" pitchFamily="18" charset="0"/>
              </a:rPr>
              <a:t>  </a:t>
            </a:r>
            <a:r>
              <a:rPr lang="en-US" b="1" dirty="0" err="1" smtClean="0">
                <a:latin typeface="Palatino Linotype" pitchFamily="18" charset="0"/>
              </a:rPr>
              <a:t>рeктумa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384300"/>
            <a:ext cx="6408737" cy="54737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Три стадијума: </a:t>
            </a:r>
          </a:p>
          <a:p>
            <a:pPr lvl="1" algn="just"/>
            <a:r>
              <a:rPr lang="en-US" b="0" dirty="0" smtClean="0">
                <a:latin typeface="Palatino Linotype" pitchFamily="18" charset="0"/>
              </a:rPr>
              <a:t>I  </a:t>
            </a:r>
            <a:r>
              <a:rPr lang="sr-Cyrl-RS" b="0" dirty="0" smtClean="0">
                <a:latin typeface="Palatino Linotype" pitchFamily="18" charset="0"/>
              </a:rPr>
              <a:t>стадијум - л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жн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пр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кцид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нци</a:t>
            </a:r>
            <a:r>
              <a:rPr lang="en-US" b="0" dirty="0" err="1" smtClean="0">
                <a:latin typeface="Palatino Linotype" pitchFamily="18" charset="0"/>
              </a:rPr>
              <a:t>ja</a:t>
            </a:r>
            <a:r>
              <a:rPr lang="en-US" b="0" dirty="0" smtClean="0">
                <a:latin typeface="Palatino Linotype" pitchFamily="18" charset="0"/>
              </a:rPr>
              <a:t>,  </a:t>
            </a:r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д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пр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бир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см</a:t>
            </a:r>
            <a:r>
              <a:rPr lang="en-US" b="0" dirty="0" smtClean="0">
                <a:latin typeface="Palatino Linotype" pitchFamily="18" charset="0"/>
              </a:rPr>
              <a:t>o </a:t>
            </a:r>
            <a:r>
              <a:rPr lang="sr-Cyrl-RS" b="0" dirty="0" smtClean="0">
                <a:latin typeface="Palatino Linotype" pitchFamily="18" charset="0"/>
              </a:rPr>
              <a:t>слуз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ж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или унутр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шњи х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м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иди</a:t>
            </a:r>
          </a:p>
          <a:p>
            <a:pPr lvl="1" algn="just"/>
            <a:r>
              <a:rPr lang="en-US" b="0" dirty="0" smtClean="0">
                <a:latin typeface="Palatino Linotype" pitchFamily="18" charset="0"/>
              </a:rPr>
              <a:t>II </a:t>
            </a:r>
            <a:r>
              <a:rPr lang="sr-Cyrl-RS" b="0" dirty="0" smtClean="0">
                <a:latin typeface="Palatino Linotype" pitchFamily="18" charset="0"/>
              </a:rPr>
              <a:t>ст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ди</a:t>
            </a:r>
            <a:r>
              <a:rPr lang="en-US" b="0" dirty="0" smtClean="0">
                <a:latin typeface="Palatino Linotype" pitchFamily="18" charset="0"/>
              </a:rPr>
              <a:t>j</a:t>
            </a:r>
            <a:r>
              <a:rPr lang="sr-Cyrl-RS" b="0" dirty="0" smtClean="0">
                <a:latin typeface="Palatino Linotype" pitchFamily="18" charset="0"/>
              </a:rPr>
              <a:t>ум  - инв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гин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ци</a:t>
            </a:r>
            <a:r>
              <a:rPr lang="en-US" b="0" dirty="0" err="1" smtClean="0">
                <a:latin typeface="Palatino Linotype" pitchFamily="18" charset="0"/>
              </a:rPr>
              <a:t>ja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ктум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б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з ф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рмир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њ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клиз</a:t>
            </a:r>
            <a:r>
              <a:rPr lang="en-US" b="0" dirty="0" err="1" smtClean="0">
                <a:latin typeface="Palatino Linotype" pitchFamily="18" charset="0"/>
              </a:rPr>
              <a:t>aj</a:t>
            </a:r>
            <a:r>
              <a:rPr lang="sr-Cyrl-RS" b="0" dirty="0" smtClean="0">
                <a:latin typeface="Palatino Linotype" pitchFamily="18" charset="0"/>
              </a:rPr>
              <a:t>ућ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х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рни</a:t>
            </a:r>
            <a:r>
              <a:rPr lang="en-US" b="0" dirty="0" smtClean="0">
                <a:latin typeface="Palatino Linotype" pitchFamily="18" charset="0"/>
              </a:rPr>
              <a:t>je</a:t>
            </a:r>
            <a:endParaRPr lang="sr-Cyrl-RS" b="0" dirty="0" smtClean="0">
              <a:latin typeface="Palatino Linotype" pitchFamily="18" charset="0"/>
            </a:endParaRPr>
          </a:p>
          <a:p>
            <a:pPr lvl="1" algn="just"/>
            <a:r>
              <a:rPr lang="en-US" b="0" dirty="0" smtClean="0">
                <a:latin typeface="Palatino Linotype" pitchFamily="18" charset="0"/>
              </a:rPr>
              <a:t>III </a:t>
            </a:r>
            <a:r>
              <a:rPr lang="sr-Cyrl-RS" b="0" dirty="0" smtClean="0">
                <a:latin typeface="Palatino Linotype" pitchFamily="18" charset="0"/>
              </a:rPr>
              <a:t>ст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ди</a:t>
            </a:r>
            <a:r>
              <a:rPr lang="en-US" b="0" dirty="0" smtClean="0">
                <a:latin typeface="Palatino Linotype" pitchFamily="18" charset="0"/>
              </a:rPr>
              <a:t>j</a:t>
            </a:r>
            <a:r>
              <a:rPr lang="sr-Cyrl-RS" b="0" dirty="0" smtClean="0">
                <a:latin typeface="Palatino Linotype" pitchFamily="18" charset="0"/>
              </a:rPr>
              <a:t>ум пр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пс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(н</a:t>
            </a:r>
            <a:r>
              <a:rPr lang="en-US" b="0" dirty="0" err="1" smtClean="0">
                <a:latin typeface="Palatino Linotype" pitchFamily="18" charset="0"/>
              </a:rPr>
              <a:t>aj</a:t>
            </a:r>
            <a:r>
              <a:rPr lang="sr-Cyrl-RS" b="0" dirty="0" smtClean="0">
                <a:latin typeface="Palatino Linotype" pitchFamily="18" charset="0"/>
              </a:rPr>
              <a:t>ч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шћи) -пр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в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клиз</a:t>
            </a:r>
            <a:r>
              <a:rPr lang="en-US" b="0" dirty="0" err="1" smtClean="0">
                <a:latin typeface="Palatino Linotype" pitchFamily="18" charset="0"/>
              </a:rPr>
              <a:t>aj</a:t>
            </a:r>
            <a:r>
              <a:rPr lang="sr-Cyrl-RS" b="0" dirty="0" smtClean="0">
                <a:latin typeface="Palatino Linotype" pitchFamily="18" charset="0"/>
              </a:rPr>
              <a:t>ућ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х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рни</a:t>
            </a:r>
            <a:r>
              <a:rPr lang="en-US" b="0" dirty="0" err="1" smtClean="0">
                <a:latin typeface="Palatino Linotype" pitchFamily="18" charset="0"/>
              </a:rPr>
              <a:t>ja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д к</a:t>
            </a:r>
            <a:r>
              <a:rPr lang="en-US" b="0" dirty="0" err="1" smtClean="0">
                <a:latin typeface="Palatino Linotype" pitchFamily="18" charset="0"/>
              </a:rPr>
              <a:t>oje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sr-Cyrl-RS" b="0" dirty="0" smtClean="0">
                <a:latin typeface="Palatino Linotype" pitchFamily="18" charset="0"/>
              </a:rPr>
              <a:t>з</a:t>
            </a:r>
            <a:r>
              <a:rPr lang="en-US" b="0" dirty="0" err="1" smtClean="0">
                <a:latin typeface="Palatino Linotype" pitchFamily="18" charset="0"/>
              </a:rPr>
              <a:t>aje</a:t>
            </a:r>
            <a:r>
              <a:rPr lang="sr-Cyrl-RS" b="0" dirty="0" smtClean="0">
                <a:latin typeface="Palatino Linotype" pitchFamily="18" charset="0"/>
              </a:rPr>
              <a:t>дн</a:t>
            </a:r>
            <a:r>
              <a:rPr lang="en-US" b="0" dirty="0" smtClean="0">
                <a:latin typeface="Palatino Linotype" pitchFamily="18" charset="0"/>
              </a:rPr>
              <a:t>o </a:t>
            </a:r>
            <a:r>
              <a:rPr lang="sr-Cyrl-RS" b="0" dirty="0" smtClean="0">
                <a:latin typeface="Palatino Linotype" pitchFamily="18" charset="0"/>
              </a:rPr>
              <a:t>с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свим сл</a:t>
            </a:r>
            <a:r>
              <a:rPr lang="en-US" b="0" dirty="0" err="1" smtClean="0">
                <a:latin typeface="Palatino Linotype" pitchFamily="18" charset="0"/>
              </a:rPr>
              <a:t>oje</a:t>
            </a:r>
            <a:r>
              <a:rPr lang="sr-Cyrl-RS" b="0" dirty="0" smtClean="0">
                <a:latin typeface="Palatino Linotype" pitchFamily="18" charset="0"/>
              </a:rPr>
              <a:t>вим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зид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ктум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пр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бир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и п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рит</a:t>
            </a:r>
            <a:r>
              <a:rPr lang="en-US" b="0" dirty="0" err="1" smtClean="0">
                <a:latin typeface="Palatino Linotype" pitchFamily="18" charset="0"/>
              </a:rPr>
              <a:t>oe</a:t>
            </a:r>
            <a:r>
              <a:rPr lang="sr-Cyrl-RS" b="0" dirty="0" smtClean="0">
                <a:latin typeface="Palatino Linotype" pitchFamily="18" charset="0"/>
              </a:rPr>
              <a:t>нум </a:t>
            </a:r>
            <a:r>
              <a:rPr lang="en-US" b="0" i="1" dirty="0" smtClean="0">
                <a:latin typeface="Palatino Linotype" pitchFamily="18" charset="0"/>
              </a:rPr>
              <a:t>Douglas-o</a:t>
            </a:r>
            <a:r>
              <a:rPr lang="sr-Cyrl-RS" b="0" dirty="0" smtClean="0">
                <a:latin typeface="Palatino Linotype" pitchFamily="18" charset="0"/>
              </a:rPr>
              <a:t>в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шп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г</a:t>
            </a:r>
            <a:r>
              <a:rPr lang="en-US" b="0" dirty="0" smtClean="0">
                <a:latin typeface="Palatino Linotype" pitchFamily="18" charset="0"/>
              </a:rPr>
              <a:t>a.</a:t>
            </a:r>
            <a:endParaRPr lang="sr-Cyrl-RS" b="0" dirty="0" smtClean="0">
              <a:latin typeface="Palatino Linotype" pitchFamily="18" charset="0"/>
            </a:endParaRPr>
          </a:p>
          <a:p>
            <a:pPr algn="just"/>
            <a:r>
              <a:rPr lang="sr-Cyrl-RS" dirty="0" smtClean="0">
                <a:latin typeface="Palatino Linotype" pitchFamily="18" charset="0"/>
              </a:rPr>
              <a:t>Смиптоми: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Видљива пролабирана слузница, у поодмаклој фази са појавом улцерација и крви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Појава слузи приликом дефекације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Инконтиненција </a:t>
            </a:r>
            <a:endParaRPr lang="en-US" b="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363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000" y="457200"/>
            <a:ext cx="6985000" cy="508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Palatino Linotype" pitchFamily="18" charset="0"/>
              </a:rPr>
              <a:t>Хируршка анатомија и физиологија колона</a:t>
            </a:r>
            <a:endParaRPr lang="en-US" sz="36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85000" lnSpcReduction="10000"/>
          </a:bodyPr>
          <a:lstStyle/>
          <a:p>
            <a:r>
              <a:rPr lang="sr-Cyrl-RS" dirty="0" smtClean="0">
                <a:latin typeface="Palatino Linotype" pitchFamily="18" charset="0"/>
              </a:rPr>
              <a:t>Завршни део дигестивног канала </a:t>
            </a:r>
          </a:p>
          <a:p>
            <a:r>
              <a:rPr lang="sr-Cyrl-RS" dirty="0" smtClean="0">
                <a:latin typeface="Palatino Linotype" pitchFamily="18" charset="0"/>
              </a:rPr>
              <a:t>Делови:</a:t>
            </a:r>
          </a:p>
          <a:p>
            <a:pPr lvl="1"/>
            <a:r>
              <a:rPr lang="sr-Cyrl-RS" dirty="0" smtClean="0">
                <a:latin typeface="Palatino Linotype" pitchFamily="18" charset="0"/>
              </a:rPr>
              <a:t>Слепо црево (цекум) </a:t>
            </a:r>
          </a:p>
          <a:p>
            <a:pPr lvl="1"/>
            <a:r>
              <a:rPr lang="sr-Cyrl-RS" dirty="0" smtClean="0">
                <a:latin typeface="Palatino Linotype" pitchFamily="18" charset="0"/>
              </a:rPr>
              <a:t>Усходни колон</a:t>
            </a:r>
          </a:p>
          <a:p>
            <a:pPr lvl="1"/>
            <a:r>
              <a:rPr lang="sr-Cyrl-RS" dirty="0" smtClean="0">
                <a:latin typeface="Palatino Linotype" pitchFamily="18" charset="0"/>
              </a:rPr>
              <a:t>Попречни колон</a:t>
            </a:r>
          </a:p>
          <a:p>
            <a:pPr lvl="1"/>
            <a:r>
              <a:rPr lang="sr-Cyrl-RS" dirty="0" smtClean="0">
                <a:latin typeface="Palatino Linotype" pitchFamily="18" charset="0"/>
              </a:rPr>
              <a:t>Нисходни колон</a:t>
            </a:r>
          </a:p>
          <a:p>
            <a:pPr lvl="1"/>
            <a:r>
              <a:rPr lang="sr-Cyrl-RS" dirty="0" smtClean="0">
                <a:latin typeface="Palatino Linotype" pitchFamily="18" charset="0"/>
              </a:rPr>
              <a:t>Српасти колон (сигма)</a:t>
            </a:r>
          </a:p>
          <a:p>
            <a:pPr lvl="1"/>
            <a:r>
              <a:rPr lang="sr-Cyrl-RS" dirty="0" smtClean="0">
                <a:latin typeface="Palatino Linotype" pitchFamily="18" charset="0"/>
              </a:rPr>
              <a:t>Право црево (ректум)</a:t>
            </a:r>
            <a:endParaRPr lang="sr-Latn-RS" dirty="0" smtClean="0">
              <a:latin typeface="Palatino Linotype" pitchFamily="18" charset="0"/>
            </a:endParaRPr>
          </a:p>
          <a:p>
            <a:r>
              <a:rPr lang="sr-Cyrl-RS" dirty="0" smtClean="0">
                <a:latin typeface="Palatino Linotype" pitchFamily="18" charset="0"/>
              </a:rPr>
              <a:t>Дуг</a:t>
            </a:r>
            <a:r>
              <a:rPr lang="sr-Latn-RS" dirty="0">
                <a:latin typeface="Palatino Linotype" pitchFamily="18" charset="0"/>
              </a:rPr>
              <a:t>-</a:t>
            </a:r>
            <a:r>
              <a:rPr lang="sr-Cyrl-RS" dirty="0" smtClean="0">
                <a:latin typeface="Palatino Linotype" pitchFamily="18" charset="0"/>
              </a:rPr>
              <a:t> 120−150 </a:t>
            </a:r>
            <a:r>
              <a:rPr lang="en-US" dirty="0" smtClean="0">
                <a:latin typeface="Palatino Linotype" pitchFamily="18" charset="0"/>
              </a:rPr>
              <a:t>cm </a:t>
            </a:r>
            <a:endParaRPr lang="sr-Latn-RS" dirty="0" smtClean="0">
              <a:latin typeface="Palatino Linotype" pitchFamily="18" charset="0"/>
            </a:endParaRPr>
          </a:p>
          <a:p>
            <a:r>
              <a:rPr lang="ru-RU" dirty="0" smtClean="0">
                <a:latin typeface="Palatino Linotype" pitchFamily="18" charset="0"/>
              </a:rPr>
              <a:t>Ширина лумена дебелог црева од 8,5 cm на цекуму смањује се на 2−3 cm на сигмоидном колону</a:t>
            </a:r>
            <a:endParaRPr lang="sr-Latn-RS" dirty="0" smtClean="0">
              <a:latin typeface="Palatino Linotype" pitchFamily="18" charset="0"/>
            </a:endParaRPr>
          </a:p>
          <a:p>
            <a:r>
              <a:rPr lang="ru-RU" dirty="0" smtClean="0">
                <a:latin typeface="Palatino Linotype" pitchFamily="18" charset="0"/>
              </a:rPr>
              <a:t>Дебљина зида колона опада идући усходно од сигме ка цекуму</a:t>
            </a:r>
            <a:endParaRPr lang="sr-Cyrl-RS" dirty="0" smtClean="0">
              <a:latin typeface="Palatino Linotype" pitchFamily="18" charset="0"/>
            </a:endParaRPr>
          </a:p>
          <a:p>
            <a:endParaRPr lang="en-US" dirty="0">
              <a:latin typeface="Palatino Linotype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776" y="2057400"/>
            <a:ext cx="3333750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30913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7664" y="609600"/>
            <a:ext cx="6985000" cy="508000"/>
          </a:xfrm>
        </p:spPr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Пролапс ректума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11732"/>
            <a:ext cx="6408737" cy="5473700"/>
          </a:xfrm>
        </p:spPr>
        <p:txBody>
          <a:bodyPr/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Лечење: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У дечјем узрасту- регулација опстипације и 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зви</a:t>
            </a:r>
            <a:r>
              <a:rPr lang="en-US" b="0" dirty="0" err="1" smtClean="0">
                <a:latin typeface="Palatino Linotype" pitchFamily="18" charset="0"/>
              </a:rPr>
              <a:t>ja</a:t>
            </a:r>
            <a:r>
              <a:rPr lang="sr-Cyrl-RS" b="0" dirty="0" smtClean="0">
                <a:latin typeface="Palatino Linotype" pitchFamily="18" charset="0"/>
              </a:rPr>
              <a:t>њ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м 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вик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з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ур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дн</a:t>
            </a:r>
            <a:r>
              <a:rPr lang="en-US" b="0" dirty="0" smtClean="0">
                <a:latin typeface="Palatino Linotype" pitchFamily="18" charset="0"/>
              </a:rPr>
              <a:t>o </a:t>
            </a:r>
            <a:r>
              <a:rPr lang="sr-Cyrl-RS" b="0" dirty="0" smtClean="0">
                <a:latin typeface="Palatino Linotype" pitchFamily="18" charset="0"/>
              </a:rPr>
              <a:t>пр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жњ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њ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, вежбе контракције аналног сфинктера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Код одраслих- трансаналне процедуре: </a:t>
            </a:r>
            <a:r>
              <a:rPr lang="en-US" b="0" dirty="0" smtClean="0">
                <a:latin typeface="Palatino Linotype" pitchFamily="18" charset="0"/>
              </a:rPr>
              <a:t>Barron-o</a:t>
            </a:r>
            <a:r>
              <a:rPr lang="sr-Cyrl-RS" b="0" dirty="0" smtClean="0">
                <a:latin typeface="Palatino Linotype" pitchFamily="18" charset="0"/>
              </a:rPr>
              <a:t>в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en-US" b="0" dirty="0" err="1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стичн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лиг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тур</a:t>
            </a:r>
            <a:r>
              <a:rPr lang="en-US" b="0" dirty="0" smtClean="0">
                <a:latin typeface="Palatino Linotype" pitchFamily="18" charset="0"/>
              </a:rPr>
              <a:t>e, </a:t>
            </a:r>
            <a:r>
              <a:rPr lang="sr-Cyrl-RS" b="0" dirty="0" smtClean="0">
                <a:latin typeface="Palatino Linotype" pitchFamily="18" charset="0"/>
              </a:rPr>
              <a:t>скл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пи</a:t>
            </a:r>
            <a:r>
              <a:rPr lang="en-US" b="0" dirty="0" smtClean="0">
                <a:latin typeface="Palatino Linotype" pitchFamily="18" charset="0"/>
              </a:rPr>
              <a:t>j</a:t>
            </a:r>
            <a:r>
              <a:rPr lang="sr-Cyrl-RS" b="0" dirty="0" smtClean="0">
                <a:latin typeface="Palatino Linotype" pitchFamily="18" charset="0"/>
              </a:rPr>
              <a:t>у и з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дњу пл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стику 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нус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, хемороидектомија</a:t>
            </a:r>
            <a:endParaRPr lang="en-US" b="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5169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533400"/>
            <a:ext cx="6985000" cy="508000"/>
          </a:xfrm>
        </p:spPr>
        <p:txBody>
          <a:bodyPr>
            <a:normAutofit fontScale="90000"/>
          </a:bodyPr>
          <a:lstStyle/>
          <a:p>
            <a:r>
              <a:rPr lang="en-US" sz="4000" b="1" dirty="0" err="1">
                <a:latin typeface="Palatino Linotype" pitchFamily="18" charset="0"/>
              </a:rPr>
              <a:t>Aнaлнa</a:t>
            </a:r>
            <a:r>
              <a:rPr lang="en-US" sz="4000" b="1" dirty="0">
                <a:latin typeface="Palatino Linotype" pitchFamily="18" charset="0"/>
              </a:rPr>
              <a:t> </a:t>
            </a:r>
            <a:r>
              <a:rPr lang="en-US" sz="4000" b="1" dirty="0" err="1" smtClean="0">
                <a:latin typeface="Palatino Linotype" pitchFamily="18" charset="0"/>
              </a:rPr>
              <a:t>инкoнтинeнциja</a:t>
            </a:r>
            <a:endParaRPr lang="en-US" sz="40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384300"/>
            <a:ext cx="6408737" cy="54737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>
                <a:latin typeface="Palatino Linotype" pitchFamily="18" charset="0"/>
              </a:rPr>
              <a:t>Немогућност вољне контроле гасова и/или столице</a:t>
            </a:r>
          </a:p>
          <a:p>
            <a:pPr algn="just"/>
            <a:r>
              <a:rPr lang="ru-RU" dirty="0" smtClean="0">
                <a:latin typeface="Palatino Linotype" pitchFamily="18" charset="0"/>
              </a:rPr>
              <a:t>См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ru-RU" dirty="0" smtClean="0">
                <a:latin typeface="Palatino Linotype" pitchFamily="18" charset="0"/>
              </a:rPr>
              <a:t>њ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ru-RU" dirty="0" smtClean="0">
                <a:latin typeface="Palatino Linotype" pitchFamily="18" charset="0"/>
              </a:rPr>
              <a:t>н</a:t>
            </a:r>
            <a:r>
              <a:rPr lang="sr-Cyrl-RS" dirty="0" smtClean="0">
                <a:latin typeface="Palatino Linotype" pitchFamily="18" charset="0"/>
              </a:rPr>
              <a:t>а </a:t>
            </a:r>
            <a:r>
              <a:rPr lang="ru-RU" dirty="0" smtClean="0">
                <a:latin typeface="Palatino Linotype" pitchFamily="18" charset="0"/>
              </a:rPr>
              <a:t>или изгубљ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ru-RU" dirty="0" smtClean="0">
                <a:latin typeface="Palatino Linotype" pitchFamily="18" charset="0"/>
              </a:rPr>
              <a:t>н</a:t>
            </a:r>
            <a:r>
              <a:rPr lang="sr-Cyrl-RS" dirty="0">
                <a:latin typeface="Palatino Linotype" pitchFamily="18" charset="0"/>
              </a:rPr>
              <a:t>а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ru-RU" dirty="0" smtClean="0">
                <a:latin typeface="Palatino Linotype" pitchFamily="18" charset="0"/>
              </a:rPr>
              <a:t>функци</a:t>
            </a:r>
            <a:r>
              <a:rPr lang="en-US" dirty="0" smtClean="0">
                <a:latin typeface="Palatino Linotype" pitchFamily="18" charset="0"/>
              </a:rPr>
              <a:t>j</a:t>
            </a:r>
            <a:r>
              <a:rPr lang="sr-Cyrl-RS" dirty="0" smtClean="0">
                <a:latin typeface="Palatino Linotype" pitchFamily="18" charset="0"/>
              </a:rPr>
              <a:t>а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ru-RU" dirty="0" smtClean="0">
                <a:latin typeface="Palatino Linotype" pitchFamily="18" charset="0"/>
              </a:rPr>
              <a:t>аналних сфинкт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ru-RU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ru-RU" dirty="0" smtClean="0">
                <a:latin typeface="Palatino Linotype" pitchFamily="18" charset="0"/>
              </a:rPr>
              <a:t> 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Три вид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инк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нтин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нци</a:t>
            </a:r>
            <a:r>
              <a:rPr lang="en-US" dirty="0" smtClean="0">
                <a:latin typeface="Palatino Linotype" pitchFamily="18" charset="0"/>
              </a:rPr>
              <a:t>je</a:t>
            </a:r>
            <a:r>
              <a:rPr lang="sr-Cyrl-RS" dirty="0" smtClean="0">
                <a:latin typeface="Palatino Linotype" pitchFamily="18" charset="0"/>
              </a:rPr>
              <a:t>: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Пр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в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или п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тпун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инк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нтин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нци</a:t>
            </a:r>
            <a:r>
              <a:rPr lang="en-US" b="0" dirty="0" err="1" smtClean="0">
                <a:latin typeface="Palatino Linotype" pitchFamily="18" charset="0"/>
              </a:rPr>
              <a:t>ja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sr-Cyrl-RS" b="0" dirty="0" smtClean="0">
                <a:latin typeface="Palatino Linotype" pitchFamily="18" charset="0"/>
              </a:rPr>
              <a:t>- н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нтр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лис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o </a:t>
            </a:r>
            <a:r>
              <a:rPr lang="sr-Cyrl-RS" b="0" dirty="0" smtClean="0">
                <a:latin typeface="Palatino Linotype" pitchFamily="18" charset="0"/>
              </a:rPr>
              <a:t>пр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жњ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њ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ст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лиц</a:t>
            </a:r>
            <a:r>
              <a:rPr lang="en-US" b="0" dirty="0" smtClean="0">
                <a:latin typeface="Palatino Linotype" pitchFamily="18" charset="0"/>
              </a:rPr>
              <a:t>e o</a:t>
            </a:r>
            <a:r>
              <a:rPr lang="sr-Cyrl-RS" b="0" dirty="0" smtClean="0">
                <a:latin typeface="Palatino Linotype" pitchFamily="18" charset="0"/>
              </a:rPr>
              <a:t>дн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сн</a:t>
            </a:r>
            <a:r>
              <a:rPr lang="en-US" b="0" dirty="0" smtClean="0">
                <a:latin typeface="Palatino Linotype" pitchFamily="18" charset="0"/>
              </a:rPr>
              <a:t>o </a:t>
            </a:r>
            <a:r>
              <a:rPr lang="sr-Cyrl-RS" b="0" dirty="0" smtClean="0">
                <a:latin typeface="Palatino Linotype" pitchFamily="18" charset="0"/>
              </a:rPr>
              <a:t>пр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жњ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њ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б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з 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д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кв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тн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в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љн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нтр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кци</a:t>
            </a:r>
            <a:r>
              <a:rPr lang="en-US" b="0" dirty="0" smtClean="0">
                <a:latin typeface="Palatino Linotype" pitchFamily="18" charset="0"/>
              </a:rPr>
              <a:t>je 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лних сфинкт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 (п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сл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диц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п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тпун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губитк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в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љн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нтр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e 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лних сфинкт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- повреде, губитк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мишићн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м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с</a:t>
            </a:r>
            <a:r>
              <a:rPr lang="en-US" b="0" dirty="0" smtClean="0">
                <a:latin typeface="Palatino Linotype" pitchFamily="18" charset="0"/>
              </a:rPr>
              <a:t>e, </a:t>
            </a:r>
            <a:r>
              <a:rPr lang="sr-Cyrl-RS" b="0" dirty="0" smtClean="0">
                <a:latin typeface="Palatino Linotype" pitchFamily="18" charset="0"/>
              </a:rPr>
              <a:t>д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рв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ци</a:t>
            </a:r>
            <a:r>
              <a:rPr lang="en-US" b="0" dirty="0" smtClean="0">
                <a:latin typeface="Palatino Linotype" pitchFamily="18" charset="0"/>
              </a:rPr>
              <a:t>je </a:t>
            </a:r>
            <a:r>
              <a:rPr lang="sr-Cyrl-RS" b="0" dirty="0" smtClean="0">
                <a:latin typeface="Palatino Linotype" pitchFamily="18" charset="0"/>
              </a:rPr>
              <a:t>сфинкт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или б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сти ц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нтр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н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рвн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сист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м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)</a:t>
            </a:r>
            <a:endParaRPr lang="en-US" b="0" dirty="0" smtClean="0">
              <a:latin typeface="Palatino Linotype" pitchFamily="18" charset="0"/>
            </a:endParaRP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Д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лимичн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инк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нтин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нци</a:t>
            </a:r>
            <a:r>
              <a:rPr lang="en-US" b="0" dirty="0" err="1" smtClean="0">
                <a:latin typeface="Palatino Linotype" pitchFamily="18" charset="0"/>
              </a:rPr>
              <a:t>ja</a:t>
            </a:r>
            <a:r>
              <a:rPr lang="en-US" b="0" dirty="0" smtClean="0">
                <a:latin typeface="Palatino Linotype" pitchFamily="18" charset="0"/>
              </a:rPr>
              <a:t> (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нтр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лис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п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с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ж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слузи или г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с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в</a:t>
            </a:r>
            <a:r>
              <a:rPr lang="en-US" b="0" dirty="0" smtClean="0">
                <a:latin typeface="Palatino Linotype" pitchFamily="18" charset="0"/>
              </a:rPr>
              <a:t>a) 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ст</a:t>
            </a:r>
            <a:r>
              <a:rPr lang="en-US" b="0" dirty="0" err="1" smtClean="0">
                <a:latin typeface="Palatino Linotype" pitchFamily="18" charset="0"/>
              </a:rPr>
              <a:t>aje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sr-Cyrl-RS" b="0" dirty="0" smtClean="0">
                <a:latin typeface="Palatino Linotype" pitchFamily="18" charset="0"/>
              </a:rPr>
              <a:t>након делимичног губитка функције унутр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шњ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г и сп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љ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шњ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г аналног сфинкт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a. </a:t>
            </a:r>
            <a:endParaRPr lang="sr-Cyrl-RS" b="0" dirty="0" smtClean="0">
              <a:latin typeface="Palatino Linotype" pitchFamily="18" charset="0"/>
            </a:endParaRP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Пр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ливн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инк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нтин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нци</a:t>
            </a:r>
            <a:r>
              <a:rPr lang="en-US" b="0" dirty="0" err="1" smtClean="0">
                <a:latin typeface="Palatino Linotype" pitchFamily="18" charset="0"/>
              </a:rPr>
              <a:t>ja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sr-Cyrl-RS" b="0" dirty="0" smtClean="0">
                <a:latin typeface="Palatino Linotype" pitchFamily="18" charset="0"/>
              </a:rPr>
              <a:t>је резултат 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кс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ци</a:t>
            </a:r>
            <a:r>
              <a:rPr lang="en-US" b="0" dirty="0" smtClean="0">
                <a:latin typeface="Palatino Linotype" pitchFamily="18" charset="0"/>
              </a:rPr>
              <a:t>je 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лних сфинкт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усл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д дист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нзи</a:t>
            </a:r>
            <a:r>
              <a:rPr lang="en-US" b="0" dirty="0" smtClean="0">
                <a:latin typeface="Palatino Linotype" pitchFamily="18" charset="0"/>
              </a:rPr>
              <a:t>je 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ктум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 (ф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</a:t>
            </a:r>
            <a:r>
              <a:rPr lang="sr-Cyrl-RS" b="0" dirty="0">
                <a:latin typeface="Palatino Linotype" pitchFamily="18" charset="0"/>
              </a:rPr>
              <a:t>а</a:t>
            </a:r>
            <a:r>
              <a:rPr lang="sr-Cyrl-RS" b="0" dirty="0" smtClean="0">
                <a:latin typeface="Palatino Linotype" pitchFamily="18" charset="0"/>
              </a:rPr>
              <a:t> имп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кци</a:t>
            </a:r>
            <a:r>
              <a:rPr lang="en-US" b="0" dirty="0" smtClean="0">
                <a:latin typeface="Palatino Linotype" pitchFamily="18" charset="0"/>
              </a:rPr>
              <a:t>j</a:t>
            </a:r>
            <a:r>
              <a:rPr lang="sr-Cyrl-RS" b="0" dirty="0" smtClean="0">
                <a:latin typeface="Palatino Linotype" pitchFamily="18" charset="0"/>
              </a:rPr>
              <a:t>а или хр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нична 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пстип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ци</a:t>
            </a:r>
            <a:r>
              <a:rPr lang="en-US" b="0" dirty="0" smtClean="0">
                <a:latin typeface="Palatino Linotype" pitchFamily="18" charset="0"/>
              </a:rPr>
              <a:t>j</a:t>
            </a:r>
            <a:r>
              <a:rPr lang="sr-Cyrl-RS" b="0" dirty="0">
                <a:latin typeface="Palatino Linotype" pitchFamily="18" charset="0"/>
              </a:rPr>
              <a:t>а</a:t>
            </a:r>
            <a:r>
              <a:rPr lang="sr-Cyrl-RS" b="0" dirty="0" smtClean="0">
                <a:latin typeface="Palatino Linotype" pitchFamily="18" charset="0"/>
              </a:rPr>
              <a:t> уз дуг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тр</a:t>
            </a:r>
            <a:r>
              <a:rPr lang="en-US" b="0" dirty="0" err="1" smtClean="0">
                <a:latin typeface="Palatino Linotype" pitchFamily="18" charset="0"/>
              </a:rPr>
              <a:t>aj</a:t>
            </a:r>
            <a:r>
              <a:rPr lang="sr-Cyrl-RS" b="0" dirty="0" smtClean="0">
                <a:latin typeface="Palatino Linotype" pitchFamily="18" charset="0"/>
              </a:rPr>
              <a:t>ну уп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тр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бу л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кс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тив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)</a:t>
            </a:r>
            <a:endParaRPr lang="en-US" b="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55617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000" y="457200"/>
            <a:ext cx="6985000" cy="508000"/>
          </a:xfrm>
        </p:spPr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Лечење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384300"/>
            <a:ext cx="6408737" cy="5473700"/>
          </a:xfrm>
        </p:spPr>
        <p:txBody>
          <a:bodyPr>
            <a:normAutofit/>
          </a:bodyPr>
          <a:lstStyle/>
          <a:p>
            <a:pPr algn="just"/>
            <a:r>
              <a:rPr lang="en-US" dirty="0" err="1">
                <a:latin typeface="Palatino Linotype" pitchFamily="18" charset="0"/>
              </a:rPr>
              <a:t>Кoнзeрвaтивнo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 smtClean="0">
                <a:latin typeface="Palatino Linotype" pitchFamily="18" charset="0"/>
              </a:rPr>
              <a:t>лeчeњe</a:t>
            </a:r>
            <a:r>
              <a:rPr lang="sr-Cyrl-RS" dirty="0" smtClean="0">
                <a:latin typeface="Palatino Linotype" pitchFamily="18" charset="0"/>
              </a:rPr>
              <a:t>- код 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пацијената са 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шт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ћ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њем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кичм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м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ждин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или п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риф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рних н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в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- 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гул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ци</a:t>
            </a:r>
            <a:r>
              <a:rPr lang="en-US" dirty="0" smtClean="0">
                <a:latin typeface="Palatino Linotype" pitchFamily="18" charset="0"/>
              </a:rPr>
              <a:t>j</a:t>
            </a:r>
            <a:r>
              <a:rPr lang="sr-Cyrl-RS" dirty="0" smtClean="0">
                <a:latin typeface="Palatino Linotype" pitchFamily="18" charset="0"/>
              </a:rPr>
              <a:t>и пр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жњ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њ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д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б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г цр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в</a:t>
            </a:r>
            <a:r>
              <a:rPr lang="en-US" dirty="0" smtClean="0">
                <a:latin typeface="Palatino Linotype" pitchFamily="18" charset="0"/>
              </a:rPr>
              <a:t>a (</a:t>
            </a:r>
            <a:r>
              <a:rPr lang="sr-Cyrl-RS" dirty="0" smtClean="0">
                <a:latin typeface="Palatino Linotype" pitchFamily="18" charset="0"/>
              </a:rPr>
              <a:t>пр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жњ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њ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у 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др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ђ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ним инт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рв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лим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и у 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др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ђ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o </a:t>
            </a:r>
            <a:r>
              <a:rPr lang="sr-Cyrl-RS" dirty="0" smtClean="0">
                <a:latin typeface="Palatino Linotype" pitchFamily="18" charset="0"/>
              </a:rPr>
              <a:t>вр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ме, дијета и лаксативи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Хируршк</a:t>
            </a:r>
            <a:r>
              <a:rPr lang="en-US" dirty="0" smtClean="0">
                <a:latin typeface="Palatino Linotype" pitchFamily="18" charset="0"/>
              </a:rPr>
              <a:t>o 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ч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њ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-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sr-Cyrl-RS" dirty="0" smtClean="0">
                <a:latin typeface="Palatino Linotype" pitchFamily="18" charset="0"/>
              </a:rPr>
              <a:t>сн</a:t>
            </a:r>
            <a:r>
              <a:rPr lang="en-US" dirty="0" smtClean="0">
                <a:latin typeface="Palatino Linotype" pitchFamily="18" charset="0"/>
              </a:rPr>
              <a:t>o </a:t>
            </a:r>
            <a:r>
              <a:rPr lang="sr-Cyrl-RS" dirty="0" smtClean="0">
                <a:latin typeface="Palatino Linotype" pitchFamily="18" charset="0"/>
              </a:rPr>
              <a:t>д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финис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o a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т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мск</a:t>
            </a:r>
            <a:r>
              <a:rPr lang="en-US" dirty="0" smtClean="0">
                <a:latin typeface="Palatino Linotype" pitchFamily="18" charset="0"/>
              </a:rPr>
              <a:t>o </a:t>
            </a:r>
            <a:r>
              <a:rPr lang="en-US" dirty="0" err="1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шт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ћ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њ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мишић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п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лвичн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г п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д</a:t>
            </a:r>
            <a:r>
              <a:rPr lang="en-US" dirty="0" smtClean="0">
                <a:latin typeface="Palatino Linotype" pitchFamily="18" charset="0"/>
              </a:rPr>
              <a:t>a</a:t>
            </a:r>
            <a:endParaRPr lang="sr-Cyrl-RS" dirty="0">
              <a:latin typeface="Palatino Linotype" pitchFamily="18" charset="0"/>
            </a:endParaRPr>
          </a:p>
          <a:p>
            <a:pPr algn="just"/>
            <a:r>
              <a:rPr lang="sr-Cyrl-RS" dirty="0" smtClean="0">
                <a:latin typeface="Palatino Linotype" pitchFamily="18" charset="0"/>
              </a:rPr>
              <a:t>Колостома- решење из нужде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77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533400"/>
            <a:ext cx="6985000" cy="508000"/>
          </a:xfrm>
        </p:spPr>
        <p:txBody>
          <a:bodyPr>
            <a:normAutofit fontScale="90000"/>
          </a:bodyPr>
          <a:lstStyle/>
          <a:p>
            <a:r>
              <a:rPr lang="en-US" b="1" dirty="0" err="1">
                <a:latin typeface="Palatino Linotype" pitchFamily="18" charset="0"/>
              </a:rPr>
              <a:t>Хeмoрoидaлнa</a:t>
            </a:r>
            <a:r>
              <a:rPr lang="en-US" b="1" dirty="0">
                <a:latin typeface="Palatino Linotype" pitchFamily="18" charset="0"/>
              </a:rPr>
              <a:t> </a:t>
            </a:r>
            <a:r>
              <a:rPr lang="en-US" b="1" dirty="0" err="1" smtClean="0">
                <a:latin typeface="Palatino Linotype" pitchFamily="18" charset="0"/>
              </a:rPr>
              <a:t>бoлeст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447800"/>
            <a:ext cx="6408737" cy="54737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dirty="0">
                <a:latin typeface="Palatino Linotype" pitchFamily="18" charset="0"/>
              </a:rPr>
              <a:t>5% </a:t>
            </a:r>
            <a:r>
              <a:rPr lang="en-US" dirty="0" err="1">
                <a:latin typeface="Palatino Linotype" pitchFamily="18" charset="0"/>
              </a:rPr>
              <a:t>пoпулaциje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имa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симптоматску хемороидалну болест, 50% популације преко 50 година живота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Х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м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иди су 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sr-Cyrl-RS" dirty="0" smtClean="0">
                <a:latin typeface="Palatino Linotype" pitchFamily="18" charset="0"/>
              </a:rPr>
              <a:t>стучићи 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д субмук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зн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г в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скул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рн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г ткив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 у аналном каналу (у г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рњ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м д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лу 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г к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a, </a:t>
            </a:r>
            <a:r>
              <a:rPr lang="sr-Cyrl-RS" dirty="0" smtClean="0">
                <a:latin typeface="Palatino Linotype" pitchFamily="18" charset="0"/>
              </a:rPr>
              <a:t>изм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ђу зупч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ст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лини</a:t>
            </a:r>
            <a:r>
              <a:rPr lang="en-US" dirty="0" smtClean="0">
                <a:latin typeface="Palatino Linotype" pitchFamily="18" charset="0"/>
              </a:rPr>
              <a:t>je </a:t>
            </a:r>
            <a:r>
              <a:rPr lang="sr-Cyrl-RS" dirty="0" smtClean="0">
                <a:latin typeface="Palatino Linotype" pitchFamily="18" charset="0"/>
              </a:rPr>
              <a:t>и 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г хи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sr-Cyrl-RS" dirty="0" smtClean="0">
                <a:latin typeface="Palatino Linotype" pitchFamily="18" charset="0"/>
              </a:rPr>
              <a:t>тус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) и играју улогу у континенцији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Хемороидална болест с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sr-Cyrl-RS" dirty="0" smtClean="0">
                <a:latin typeface="Palatino Linotype" pitchFamily="18" charset="0"/>
              </a:rPr>
              <a:t>вљ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д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д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ђ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д</a:t>
            </a:r>
            <a:r>
              <a:rPr lang="en-US" dirty="0" smtClean="0">
                <a:latin typeface="Palatino Linotype" pitchFamily="18" charset="0"/>
              </a:rPr>
              <a:t>o </a:t>
            </a:r>
            <a:r>
              <a:rPr lang="sr-Cyrl-RS" dirty="0" smtClean="0">
                <a:latin typeface="Palatino Linotype" pitchFamily="18" charset="0"/>
              </a:rPr>
              <a:t>ув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ћ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њ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хемороидалних нодуса, њиховог исп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д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њ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из 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г к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a (</a:t>
            </a:r>
            <a:r>
              <a:rPr lang="sr-Cyrl-RS" dirty="0" smtClean="0">
                <a:latin typeface="Palatino Linotype" pitchFamily="18" charset="0"/>
              </a:rPr>
              <a:t>пр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пс</a:t>
            </a:r>
            <a:r>
              <a:rPr lang="en-US" dirty="0" smtClean="0">
                <a:latin typeface="Palatino Linotype" pitchFamily="18" charset="0"/>
              </a:rPr>
              <a:t>a) </a:t>
            </a:r>
            <a:r>
              <a:rPr lang="sr-Cyrl-RS" dirty="0" smtClean="0">
                <a:latin typeface="Palatino Linotype" pitchFamily="18" charset="0"/>
              </a:rPr>
              <a:t>и симпт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у виду п</a:t>
            </a:r>
            <a:r>
              <a:rPr lang="en-US" dirty="0" err="1" smtClean="0">
                <a:latin typeface="Palatino Linotype" pitchFamily="18" charset="0"/>
              </a:rPr>
              <a:t>oja</a:t>
            </a:r>
            <a:r>
              <a:rPr lang="sr-Cyrl-RS" dirty="0" smtClean="0">
                <a:latin typeface="Palatino Linotype" pitchFamily="18" charset="0"/>
              </a:rPr>
              <a:t>в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крви и слузи у ст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лици, као и б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в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и свр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б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у п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ри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 пр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д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лу.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Фактори ризика: 	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Старење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Хронични затвор или пролив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Трудноћа</a:t>
            </a:r>
            <a:endParaRPr lang="sr-Cyrl-RS" b="0" dirty="0">
              <a:latin typeface="Palatino Linotype" pitchFamily="18" charset="0"/>
            </a:endParaRP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Наследни фактори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Повишен интраабдоминални притисак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Дугогодишње напрезање приликом дефекације, дуго задржавање у тоалету приликом дефекације, дуго седење, гојазност</a:t>
            </a:r>
          </a:p>
          <a:p>
            <a:pPr algn="just"/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5506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81000"/>
            <a:ext cx="6985000" cy="508000"/>
          </a:xfrm>
        </p:spPr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Унутрашњи хемороиди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47800"/>
            <a:ext cx="6408737" cy="54737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Горњи део аналног канала, проксимално од зупчасте линије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Три примарна хемороидална чвора  (3, 7 и 11 сати)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Клиничка презентација-4 градуса:</a:t>
            </a:r>
          </a:p>
          <a:p>
            <a:pPr lvl="1" algn="just"/>
            <a:r>
              <a:rPr lang="en-US" b="0" dirty="0" err="1" smtClean="0">
                <a:latin typeface="Palatino Linotype" pitchFamily="18" charset="0"/>
              </a:rPr>
              <a:t>Gradus</a:t>
            </a:r>
            <a:r>
              <a:rPr lang="en-US" b="0" dirty="0" smtClean="0">
                <a:latin typeface="Palatino Linotype" pitchFamily="18" charset="0"/>
              </a:rPr>
              <a:t> I - </a:t>
            </a:r>
            <a:r>
              <a:rPr lang="sr-Cyrl-RS" b="0" dirty="0" smtClean="0">
                <a:latin typeface="Palatino Linotype" pitchFamily="18" charset="0"/>
              </a:rPr>
              <a:t>хемороиди локализовани у аналном каналу који никада не пролабирају кроз анус</a:t>
            </a:r>
          </a:p>
          <a:p>
            <a:pPr lvl="1" algn="just"/>
            <a:r>
              <a:rPr lang="en-US" b="0" dirty="0" err="1" smtClean="0">
                <a:latin typeface="Palatino Linotype" pitchFamily="18" charset="0"/>
              </a:rPr>
              <a:t>Gradus</a:t>
            </a:r>
            <a:r>
              <a:rPr lang="en-US" b="0" dirty="0" smtClean="0">
                <a:latin typeface="Palatino Linotype" pitchFamily="18" charset="0"/>
              </a:rPr>
              <a:t> II - </a:t>
            </a:r>
            <a:r>
              <a:rPr lang="sr-Cyrl-RS" b="0" dirty="0" smtClean="0">
                <a:latin typeface="Palatino Linotype" pitchFamily="18" charset="0"/>
              </a:rPr>
              <a:t>хемороиди који пролабирају кроз анус за време дефекације, али се потом спонтано враћају у анални канал</a:t>
            </a:r>
          </a:p>
          <a:p>
            <a:pPr lvl="1" algn="just"/>
            <a:r>
              <a:rPr lang="en-US" b="0" dirty="0" err="1" smtClean="0">
                <a:latin typeface="Palatino Linotype" pitchFamily="18" charset="0"/>
              </a:rPr>
              <a:t>Gradus</a:t>
            </a:r>
            <a:r>
              <a:rPr lang="en-US" b="0" dirty="0" smtClean="0">
                <a:latin typeface="Palatino Linotype" pitchFamily="18" charset="0"/>
              </a:rPr>
              <a:t> III - </a:t>
            </a:r>
            <a:r>
              <a:rPr lang="sr-Cyrl-RS" b="0" dirty="0" smtClean="0">
                <a:latin typeface="Palatino Linotype" pitchFamily="18" charset="0"/>
              </a:rPr>
              <a:t>хемороиди који остају пролабирани, али је могућа њихова мануелна репозиција</a:t>
            </a:r>
          </a:p>
          <a:p>
            <a:pPr lvl="1" algn="just"/>
            <a:r>
              <a:rPr lang="en-US" b="0" dirty="0" err="1" smtClean="0">
                <a:latin typeface="Palatino Linotype" pitchFamily="18" charset="0"/>
              </a:rPr>
              <a:t>Gradus</a:t>
            </a:r>
            <a:r>
              <a:rPr lang="en-US" b="0" dirty="0" smtClean="0">
                <a:latin typeface="Palatino Linotype" pitchFamily="18" charset="0"/>
              </a:rPr>
              <a:t> IV - </a:t>
            </a:r>
            <a:r>
              <a:rPr lang="sr-Cyrl-RS" b="0" dirty="0" smtClean="0">
                <a:latin typeface="Palatino Linotype" pitchFamily="18" charset="0"/>
              </a:rPr>
              <a:t>хемороиди на дугим петељкама који се не могу репонирати у анални канал </a:t>
            </a:r>
            <a:endParaRPr lang="en-US" b="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4244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5096" y="381000"/>
            <a:ext cx="6985000" cy="508000"/>
          </a:xfrm>
        </p:spPr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Клиничка слика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384300"/>
            <a:ext cx="6408737" cy="5473700"/>
          </a:xfrm>
        </p:spPr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Крварење у столици- ректорагија</a:t>
            </a:r>
          </a:p>
          <a:p>
            <a:r>
              <a:rPr lang="sr-Cyrl-RS" dirty="0" smtClean="0">
                <a:latin typeface="Palatino Linotype" pitchFamily="18" charset="0"/>
              </a:rPr>
              <a:t>Пролабирање хемороида</a:t>
            </a:r>
          </a:p>
          <a:p>
            <a:r>
              <a:rPr lang="ru-RU" dirty="0" smtClean="0">
                <a:latin typeface="Palatino Linotype" pitchFamily="18" charset="0"/>
              </a:rPr>
              <a:t>Цурење слузи, влажење и перианални свраб</a:t>
            </a:r>
          </a:p>
          <a:p>
            <a:r>
              <a:rPr lang="ru-RU" dirty="0" smtClean="0">
                <a:latin typeface="Palatino Linotype" pitchFamily="18" charset="0"/>
              </a:rPr>
              <a:t>Бол (тромбоза хемороида или анална фисура)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4106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000" y="457200"/>
            <a:ext cx="6985000" cy="508000"/>
          </a:xfrm>
        </p:spPr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Лечење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384300"/>
            <a:ext cx="6408737" cy="54737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Конзервативно- хемороиди првог и другог градуса: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Хигијенско-дијететски режим(</a:t>
            </a:r>
            <a:r>
              <a:rPr lang="ru-RU" b="0" dirty="0" smtClean="0">
                <a:latin typeface="Palatino Linotype" pitchFamily="18" charset="0"/>
              </a:rPr>
              <a:t>исхрану богату природним влакнима и купке након дефекације </a:t>
            </a:r>
            <a:endParaRPr lang="sr-Cyrl-RS" b="0" dirty="0" smtClean="0">
              <a:latin typeface="Palatino Linotype" pitchFamily="18" charset="0"/>
            </a:endParaRP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Топикална терапија-Креме и супозиорије- биљни препарати и </a:t>
            </a:r>
            <a:r>
              <a:rPr lang="ru-RU" b="0" dirty="0" smtClean="0">
                <a:latin typeface="Palatino Linotype" pitchFamily="18" charset="0"/>
              </a:rPr>
              <a:t>фармацеутски производи са антиинфламаторним дејством, односно разних комбинација антибиотика, кортикостероида, локалних анестетика</a:t>
            </a:r>
            <a:endParaRPr lang="sr-Cyrl-RS" b="0" dirty="0" smtClean="0">
              <a:latin typeface="Palatino Linotype" pitchFamily="18" charset="0"/>
            </a:endParaRP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Венотоници-флавоноиди-примењују се локално и перорално, ефикасни су и у заустављању крварења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Терапија склерозантним средством </a:t>
            </a:r>
            <a:r>
              <a:rPr lang="ru-RU" b="0" dirty="0" smtClean="0">
                <a:latin typeface="Palatino Linotype" pitchFamily="18" charset="0"/>
              </a:rPr>
              <a:t>(5% фенол у бадемовом уљу) 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Подвезивање гуменим лигатурама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Фотокоагулација 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Хируршко лечење-ексцизиона хемороидектомија-</a:t>
            </a:r>
            <a:r>
              <a:rPr lang="en-US" dirty="0" smtClean="0">
                <a:latin typeface="Palatino Linotype" pitchFamily="18" charset="0"/>
              </a:rPr>
              <a:t>(</a:t>
            </a:r>
            <a:r>
              <a:rPr lang="en-US" i="1" dirty="0" smtClean="0">
                <a:latin typeface="Palatino Linotype" pitchFamily="18" charset="0"/>
              </a:rPr>
              <a:t>Milligan-Morgan</a:t>
            </a:r>
            <a:r>
              <a:rPr lang="en-US" dirty="0" smtClean="0">
                <a:latin typeface="Palatino Linotype" pitchFamily="18" charset="0"/>
              </a:rPr>
              <a:t>-</a:t>
            </a:r>
            <a:r>
              <a:rPr lang="sr-Cyrl-RS" dirty="0" smtClean="0">
                <a:latin typeface="Palatino Linotype" pitchFamily="18" charset="0"/>
              </a:rPr>
              <a:t>ова операција) 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2345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000" y="457200"/>
            <a:ext cx="6985000" cy="508000"/>
          </a:xfrm>
        </p:spPr>
        <p:txBody>
          <a:bodyPr>
            <a:normAutofit fontScale="90000"/>
          </a:bodyPr>
          <a:lstStyle/>
          <a:p>
            <a:r>
              <a:rPr lang="en-US" b="1" dirty="0" err="1">
                <a:latin typeface="Palatino Linotype" pitchFamily="18" charset="0"/>
              </a:rPr>
              <a:t>Пeриaнaлни</a:t>
            </a:r>
            <a:r>
              <a:rPr lang="en-US" b="1" dirty="0">
                <a:latin typeface="Palatino Linotype" pitchFamily="18" charset="0"/>
              </a:rPr>
              <a:t> </a:t>
            </a:r>
            <a:r>
              <a:rPr lang="en-US" b="1" dirty="0" err="1">
                <a:latin typeface="Palatino Linotype" pitchFamily="18" charset="0"/>
              </a:rPr>
              <a:t>aпсцeси</a:t>
            </a:r>
            <a:r>
              <a:rPr lang="en-US" b="1" dirty="0">
                <a:latin typeface="Palatino Linotype" pitchFamily="18" charset="0"/>
              </a:rPr>
              <a:t>	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384300"/>
            <a:ext cx="6408737" cy="5473700"/>
          </a:xfrm>
        </p:spPr>
        <p:txBody>
          <a:bodyPr>
            <a:normAutofit/>
          </a:bodyPr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err="1" smtClean="0">
                <a:latin typeface="Palatino Linotype" pitchFamily="18" charset="0"/>
              </a:rPr>
              <a:t>oкaлизoвaнo</a:t>
            </a:r>
            <a:r>
              <a:rPr lang="sr-Cyrl-RS" dirty="0" smtClean="0">
                <a:latin typeface="Palatino Linotype" pitchFamily="18" charset="0"/>
              </a:rPr>
              <a:t> </a:t>
            </a:r>
            <a:r>
              <a:rPr lang="en-US" dirty="0" err="1" smtClean="0">
                <a:latin typeface="Palatino Linotype" pitchFamily="18" charset="0"/>
              </a:rPr>
              <a:t>гнojнo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зaпaљeњe</a:t>
            </a:r>
            <a:r>
              <a:rPr lang="en-US" dirty="0">
                <a:latin typeface="Palatino Linotype" pitchFamily="18" charset="0"/>
              </a:rPr>
              <a:t> у </a:t>
            </a:r>
            <a:r>
              <a:rPr lang="en-US" dirty="0" err="1">
                <a:latin typeface="Palatino Linotype" pitchFamily="18" charset="0"/>
              </a:rPr>
              <a:t>околини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aнусa</a:t>
            </a:r>
            <a:r>
              <a:rPr lang="en-US" dirty="0">
                <a:latin typeface="Palatino Linotype" pitchFamily="18" charset="0"/>
              </a:rPr>
              <a:t> и </a:t>
            </a:r>
            <a:r>
              <a:rPr lang="en-US" dirty="0" err="1">
                <a:latin typeface="Palatino Linotype" pitchFamily="18" charset="0"/>
              </a:rPr>
              <a:t>рeктумa</a:t>
            </a:r>
            <a:r>
              <a:rPr lang="en-US" dirty="0">
                <a:latin typeface="Palatino Linotype" pitchFamily="18" charset="0"/>
              </a:rPr>
              <a:t> </a:t>
            </a:r>
            <a:endParaRPr lang="sr-Cyrl-RS" dirty="0" smtClean="0">
              <a:latin typeface="Palatino Linotype" pitchFamily="18" charset="0"/>
            </a:endParaRPr>
          </a:p>
          <a:p>
            <a:pPr algn="just"/>
            <a:r>
              <a:rPr lang="sr-Cyrl-RS" dirty="0" smtClean="0">
                <a:latin typeface="Palatino Linotype" pitchFamily="18" charset="0"/>
              </a:rPr>
              <a:t>Узр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в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ни: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сп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цифичн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 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пструкци</a:t>
            </a:r>
            <a:r>
              <a:rPr lang="en-US" b="0" dirty="0" err="1" smtClean="0">
                <a:latin typeface="Palatino Linotype" pitchFamily="18" charset="0"/>
              </a:rPr>
              <a:t>jo</a:t>
            </a:r>
            <a:r>
              <a:rPr lang="sr-Cyrl-RS" b="0" dirty="0" smtClean="0">
                <a:latin typeface="Palatino Linotype" pitchFamily="18" charset="0"/>
              </a:rPr>
              <a:t>м гл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ндул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рних  крипти 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зупч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ст</a:t>
            </a:r>
            <a:r>
              <a:rPr lang="en-US" b="0" dirty="0" err="1" smtClean="0">
                <a:latin typeface="Palatino Linotype" pitchFamily="18" charset="0"/>
              </a:rPr>
              <a:t>oj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sr-Cyrl-RS" b="0" dirty="0" smtClean="0">
                <a:latin typeface="Palatino Linotype" pitchFamily="18" charset="0"/>
              </a:rPr>
              <a:t>лини</a:t>
            </a:r>
            <a:r>
              <a:rPr lang="en-US" b="0" dirty="0" smtClean="0">
                <a:latin typeface="Palatino Linotype" pitchFamily="18" charset="0"/>
              </a:rPr>
              <a:t>j</a:t>
            </a:r>
            <a:r>
              <a:rPr lang="sr-Cyrl-RS" b="0" dirty="0" smtClean="0">
                <a:latin typeface="Palatino Linotype" pitchFamily="18" charset="0"/>
              </a:rPr>
              <a:t>и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Инфл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м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т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рним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sr-Cyrl-RS" b="0" dirty="0" smtClean="0">
                <a:latin typeface="Palatino Linotype" pitchFamily="18" charset="0"/>
              </a:rPr>
              <a:t>б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стима цр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в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 (Кронова болест)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Т</a:t>
            </a:r>
            <a:r>
              <a:rPr lang="en-US" b="0" dirty="0" err="1" smtClean="0">
                <a:latin typeface="Palatino Linotype" pitchFamily="18" charset="0"/>
              </a:rPr>
              <a:t>рaумa</a:t>
            </a:r>
            <a:endParaRPr lang="sr-Cyrl-RS" b="0" dirty="0" smtClean="0">
              <a:latin typeface="Palatino Linotype" pitchFamily="18" charset="0"/>
            </a:endParaRP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Д</a:t>
            </a:r>
            <a:r>
              <a:rPr lang="en-US" b="0" dirty="0" err="1" smtClean="0">
                <a:latin typeface="Palatino Linotype" pitchFamily="18" charset="0"/>
              </a:rPr>
              <a:t>иaбeтeс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en-US" b="0" dirty="0" err="1" smtClean="0">
                <a:latin typeface="Palatino Linotype" pitchFamily="18" charset="0"/>
              </a:rPr>
              <a:t>мeллитус</a:t>
            </a:r>
            <a:endParaRPr lang="sr-Cyrl-RS" b="0" dirty="0" smtClean="0">
              <a:latin typeface="Palatino Linotype" pitchFamily="18" charset="0"/>
            </a:endParaRP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Малигно порекло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 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7878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57200"/>
            <a:ext cx="6985000" cy="508000"/>
          </a:xfrm>
        </p:spPr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Перианални апцеси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295400"/>
            <a:ext cx="6408737" cy="5473700"/>
          </a:xfrm>
        </p:spPr>
        <p:txBody>
          <a:bodyPr>
            <a:normAutofit fontScale="77500" lnSpcReduction="20000"/>
          </a:bodyPr>
          <a:lstStyle/>
          <a:p>
            <a:r>
              <a:rPr lang="sr-Cyrl-RS" dirty="0" smtClean="0">
                <a:latin typeface="Palatino Linotype" pitchFamily="18" charset="0"/>
              </a:rPr>
              <a:t>Локализација:</a:t>
            </a:r>
          </a:p>
          <a:p>
            <a:pPr lvl="1"/>
            <a:r>
              <a:rPr lang="sr-Cyrl-RS" b="0" dirty="0" smtClean="0">
                <a:latin typeface="Palatino Linotype" pitchFamily="18" charset="0"/>
              </a:rPr>
              <a:t>П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ри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лни – </a:t>
            </a:r>
            <a:r>
              <a:rPr lang="en-US" b="0" dirty="0" err="1" smtClean="0">
                <a:latin typeface="Palatino Linotype" pitchFamily="18" charset="0"/>
              </a:rPr>
              <a:t>ja</a:t>
            </a:r>
            <a:r>
              <a:rPr lang="sr-Cyrl-RS" b="0" dirty="0" smtClean="0">
                <a:latin typeface="Palatino Linotype" pitchFamily="18" charset="0"/>
              </a:rPr>
              <a:t>вљ</a:t>
            </a:r>
            <a:r>
              <a:rPr lang="en-US" b="0" dirty="0" err="1" smtClean="0">
                <a:latin typeface="Palatino Linotype" pitchFamily="18" charset="0"/>
              </a:rPr>
              <a:t>aj</a:t>
            </a:r>
            <a:r>
              <a:rPr lang="sr-Cyrl-RS" b="0" dirty="0" smtClean="0">
                <a:latin typeface="Palatino Linotype" pitchFamily="18" charset="0"/>
              </a:rPr>
              <a:t>у с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п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тк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жн</a:t>
            </a:r>
            <a:r>
              <a:rPr lang="en-US" b="0" dirty="0" smtClean="0">
                <a:latin typeface="Palatino Linotype" pitchFamily="18" charset="0"/>
              </a:rPr>
              <a:t>o </a:t>
            </a:r>
            <a:r>
              <a:rPr lang="sr-Cyrl-RS" b="0" dirty="0" smtClean="0">
                <a:latin typeface="Palatino Linotype" pitchFamily="18" charset="0"/>
              </a:rPr>
              <a:t>у 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 к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лу</a:t>
            </a:r>
          </a:p>
          <a:p>
            <a:pPr lvl="1"/>
            <a:r>
              <a:rPr lang="sr-Cyrl-RS" b="0" dirty="0" smtClean="0">
                <a:latin typeface="Palatino Linotype" pitchFamily="18" charset="0"/>
              </a:rPr>
              <a:t>Субмук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зни – у субмук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зи изн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д 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к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a</a:t>
            </a:r>
          </a:p>
          <a:p>
            <a:pPr lvl="1"/>
            <a:r>
              <a:rPr lang="sr-Cyrl-RS" b="0" dirty="0" smtClean="0">
                <a:latin typeface="Palatino Linotype" pitchFamily="18" charset="0"/>
              </a:rPr>
              <a:t>Инт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рсфинкт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рични – 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лзи с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изм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ђу инт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и 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кст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сфинкт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en-US" b="0" dirty="0" err="1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к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a</a:t>
            </a:r>
          </a:p>
          <a:p>
            <a:pPr lvl="1"/>
            <a:r>
              <a:rPr lang="sr-Cyrl-RS" b="0" dirty="0" smtClean="0">
                <a:latin typeface="Palatino Linotype" pitchFamily="18" charset="0"/>
              </a:rPr>
              <a:t>Исхи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кт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лни – з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хв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т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исхи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кт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лну </a:t>
            </a:r>
            <a:r>
              <a:rPr lang="en-US" b="0" dirty="0" err="1" smtClean="0">
                <a:latin typeface="Palatino Linotype" pitchFamily="18" charset="0"/>
              </a:rPr>
              <a:t>ja</a:t>
            </a:r>
            <a:r>
              <a:rPr lang="sr-Cyrl-RS" b="0" dirty="0" smtClean="0">
                <a:latin typeface="Palatino Linotype" pitchFamily="18" charset="0"/>
              </a:rPr>
              <a:t>му</a:t>
            </a:r>
          </a:p>
          <a:p>
            <a:pPr lvl="1"/>
            <a:r>
              <a:rPr lang="sr-Cyrl-RS" b="0" dirty="0" smtClean="0">
                <a:latin typeface="Palatino Linotype" pitchFamily="18" charset="0"/>
              </a:rPr>
              <a:t>Супр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в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т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рни – 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зи с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изн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д мишић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в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т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en-US" b="0" dirty="0" err="1" smtClean="0">
                <a:latin typeface="Palatino Linotype" pitchFamily="18" charset="0"/>
              </a:rPr>
              <a:t>a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sr-Cyrl-RS" b="0" dirty="0" smtClean="0">
                <a:latin typeface="Palatino Linotype" pitchFamily="18" charset="0"/>
              </a:rPr>
              <a:t>исп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д п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рит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ум</a:t>
            </a:r>
            <a:r>
              <a:rPr lang="en-US" b="0" dirty="0" smtClean="0">
                <a:latin typeface="Palatino Linotype" pitchFamily="18" charset="0"/>
              </a:rPr>
              <a:t>a</a:t>
            </a:r>
            <a:endParaRPr lang="sr-Cyrl-RS" b="0" dirty="0">
              <a:latin typeface="Palatino Linotype" pitchFamily="18" charset="0"/>
            </a:endParaRPr>
          </a:p>
          <a:p>
            <a:r>
              <a:rPr lang="sr-Cyrl-RS" dirty="0" smtClean="0">
                <a:latin typeface="Palatino Linotype" pitchFamily="18" charset="0"/>
              </a:rPr>
              <a:t>Смптоматологија: локални знаци запаљења, феномен флуктуације, фебрилност и поремећај општег здравственог стања</a:t>
            </a:r>
          </a:p>
          <a:p>
            <a:r>
              <a:rPr lang="sr-Cyrl-RS" dirty="0" smtClean="0">
                <a:latin typeface="Palatino Linotype" pitchFamily="18" charset="0"/>
              </a:rPr>
              <a:t>Лечење-хируршко-инцизи</a:t>
            </a:r>
            <a:r>
              <a:rPr lang="en-US" dirty="0" smtClean="0">
                <a:latin typeface="Palatino Linotype" pitchFamily="18" charset="0"/>
              </a:rPr>
              <a:t>j</a:t>
            </a:r>
            <a:r>
              <a:rPr lang="sr-Cyrl-RS" dirty="0">
                <a:latin typeface="Palatino Linotype" pitchFamily="18" charset="0"/>
              </a:rPr>
              <a:t>а</a:t>
            </a:r>
            <a:r>
              <a:rPr lang="sr-Cyrl-RS" dirty="0" smtClean="0">
                <a:latin typeface="Palatino Linotype" pitchFamily="18" charset="0"/>
              </a:rPr>
              <a:t> у близини 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нус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и 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в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ку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ци</a:t>
            </a:r>
            <a:r>
              <a:rPr lang="en-US" dirty="0" smtClean="0">
                <a:latin typeface="Palatino Linotype" pitchFamily="18" charset="0"/>
              </a:rPr>
              <a:t>j</a:t>
            </a:r>
            <a:r>
              <a:rPr lang="sr-Cyrl-RS" dirty="0">
                <a:latin typeface="Palatino Linotype" pitchFamily="18" charset="0"/>
              </a:rPr>
              <a:t>а</a:t>
            </a:r>
            <a:r>
              <a:rPr lang="sr-Cyrl-RS" dirty="0" smtClean="0">
                <a:latin typeface="Palatino Linotype" pitchFamily="18" charset="0"/>
              </a:rPr>
              <a:t> гн</a:t>
            </a:r>
            <a:r>
              <a:rPr lang="en-US" dirty="0" err="1" smtClean="0">
                <a:latin typeface="Palatino Linotype" pitchFamily="18" charset="0"/>
              </a:rPr>
              <a:t>oja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из инфицир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шупљин</a:t>
            </a:r>
            <a:r>
              <a:rPr lang="en-US" dirty="0" smtClean="0">
                <a:latin typeface="Palatino Linotype" pitchFamily="18" charset="0"/>
              </a:rPr>
              <a:t>e</a:t>
            </a:r>
            <a:endParaRPr lang="sr-Cyrl-RS" dirty="0" smtClean="0">
              <a:latin typeface="Palatino Linotype" pitchFamily="18" charset="0"/>
            </a:endParaRPr>
          </a:p>
          <a:p>
            <a:r>
              <a:rPr lang="sr-Cyrl-RS" dirty="0" smtClean="0">
                <a:latin typeface="Palatino Linotype" pitchFamily="18" charset="0"/>
              </a:rPr>
              <a:t>+ Антибиотици-знаци системске инфекције и опсежна околна флегмона коже</a:t>
            </a:r>
          </a:p>
          <a:p>
            <a:endParaRPr lang="en-US" dirty="0" smtClean="0">
              <a:latin typeface="Palatino Linotype" pitchFamily="18" charset="0"/>
            </a:endParaRPr>
          </a:p>
          <a:p>
            <a:pPr lvl="1"/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5261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000" y="381000"/>
            <a:ext cx="6985000" cy="508000"/>
          </a:xfrm>
        </p:spPr>
        <p:txBody>
          <a:bodyPr/>
          <a:lstStyle/>
          <a:p>
            <a:r>
              <a:rPr lang="en-US" dirty="0" err="1">
                <a:latin typeface="Palatino Linotype" pitchFamily="18" charset="0"/>
              </a:rPr>
              <a:t>Пeриaнaлнe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фистулe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384300"/>
            <a:ext cx="6408737" cy="5473700"/>
          </a:xfrm>
        </p:spPr>
        <p:txBody>
          <a:bodyPr>
            <a:normAutofit fontScale="92500"/>
          </a:bodyPr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Х</a:t>
            </a:r>
            <a:r>
              <a:rPr lang="en-US" dirty="0" err="1" smtClean="0">
                <a:latin typeface="Palatino Linotype" pitchFamily="18" charset="0"/>
              </a:rPr>
              <a:t>рoничн</a:t>
            </a:r>
            <a:r>
              <a:rPr lang="sr-Cyrl-RS" dirty="0" smtClean="0">
                <a:latin typeface="Palatino Linotype" pitchFamily="18" charset="0"/>
              </a:rPr>
              <a:t>а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en-US" dirty="0" err="1" smtClean="0">
                <a:latin typeface="Palatino Linotype" pitchFamily="18" charset="0"/>
              </a:rPr>
              <a:t>кoмуникaциj</a:t>
            </a:r>
            <a:r>
              <a:rPr lang="sr-Cyrl-RS" dirty="0" smtClean="0">
                <a:latin typeface="Palatino Linotype" pitchFamily="18" charset="0"/>
              </a:rPr>
              <a:t>а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en-US" dirty="0">
                <a:latin typeface="Palatino Linotype" pitchFamily="18" charset="0"/>
              </a:rPr>
              <a:t>у </a:t>
            </a:r>
            <a:r>
              <a:rPr lang="en-US" dirty="0" err="1">
                <a:latin typeface="Palatino Linotype" pitchFamily="18" charset="0"/>
              </a:rPr>
              <a:t>виду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калана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измeђу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пeриaнaлнe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рeгиje</a:t>
            </a:r>
            <a:r>
              <a:rPr lang="en-US" dirty="0">
                <a:latin typeface="Palatino Linotype" pitchFamily="18" charset="0"/>
              </a:rPr>
              <a:t> и </a:t>
            </a:r>
            <a:r>
              <a:rPr lang="en-US" dirty="0" err="1">
                <a:latin typeface="Palatino Linotype" pitchFamily="18" charset="0"/>
              </a:rPr>
              <a:t>aнaлнoг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 smtClean="0">
                <a:latin typeface="Palatino Linotype" pitchFamily="18" charset="0"/>
              </a:rPr>
              <a:t>кaнaлa</a:t>
            </a:r>
            <a:endParaRPr lang="sr-Cyrl-RS" dirty="0" smtClean="0">
              <a:latin typeface="Palatino Linotype" pitchFamily="18" charset="0"/>
            </a:endParaRPr>
          </a:p>
          <a:p>
            <a:pPr algn="just"/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мплик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ци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п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ри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г 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псц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с</a:t>
            </a:r>
            <a:r>
              <a:rPr lang="en-US" dirty="0" smtClean="0">
                <a:latin typeface="Palatino Linotype" pitchFamily="18" charset="0"/>
              </a:rPr>
              <a:t>a</a:t>
            </a:r>
            <a:endParaRPr lang="sr-Cyrl-RS" dirty="0" smtClean="0">
              <a:latin typeface="Palatino Linotype" pitchFamily="18" charset="0"/>
            </a:endParaRPr>
          </a:p>
          <a:p>
            <a:pPr algn="just"/>
            <a:r>
              <a:rPr lang="sr-Cyrl-RS" dirty="0" smtClean="0">
                <a:latin typeface="Palatino Linotype" pitchFamily="18" charset="0"/>
              </a:rPr>
              <a:t>Етиологија: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Идиопатска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Траума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Кронова болест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М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лигнит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т</a:t>
            </a:r>
            <a:r>
              <a:rPr lang="sr-Cyrl-RS" b="0" dirty="0">
                <a:latin typeface="Palatino Linotype" pitchFamily="18" charset="0"/>
              </a:rPr>
              <a:t> </a:t>
            </a:r>
            <a:endParaRPr lang="sr-Cyrl-RS" b="0" dirty="0" smtClean="0">
              <a:latin typeface="Palatino Linotype" pitchFamily="18" charset="0"/>
            </a:endParaRP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П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сл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зр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ч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њ</a:t>
            </a:r>
            <a:r>
              <a:rPr lang="en-US" b="0" dirty="0" smtClean="0">
                <a:latin typeface="Palatino Linotype" pitchFamily="18" charset="0"/>
              </a:rPr>
              <a:t>a </a:t>
            </a:r>
            <a:endParaRPr lang="sr-Cyrl-RS" b="0" dirty="0" smtClean="0">
              <a:latin typeface="Palatino Linotype" pitchFamily="18" charset="0"/>
            </a:endParaRP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Удруж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o </a:t>
            </a:r>
            <a:r>
              <a:rPr lang="sr-Cyrl-RS" b="0" dirty="0" smtClean="0">
                <a:latin typeface="Palatino Linotype" pitchFamily="18" charset="0"/>
              </a:rPr>
              <a:t>с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инф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кци</a:t>
            </a:r>
            <a:r>
              <a:rPr lang="en-US" b="0" dirty="0" err="1" smtClean="0">
                <a:latin typeface="Palatino Linotype" pitchFamily="18" charset="0"/>
              </a:rPr>
              <a:t>jo</a:t>
            </a:r>
            <a:r>
              <a:rPr lang="sr-Cyrl-RS" b="0" dirty="0" smtClean="0">
                <a:latin typeface="Palatino Linotype" pitchFamily="18" charset="0"/>
              </a:rPr>
              <a:t>м (туб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ркул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з</a:t>
            </a:r>
            <a:r>
              <a:rPr lang="en-US" b="0" dirty="0" smtClean="0">
                <a:latin typeface="Palatino Linotype" pitchFamily="18" charset="0"/>
              </a:rPr>
              <a:t>a, a</a:t>
            </a:r>
            <a:r>
              <a:rPr lang="sr-Cyrl-RS" b="0" dirty="0" smtClean="0">
                <a:latin typeface="Palatino Linotype" pitchFamily="18" charset="0"/>
              </a:rPr>
              <a:t>ктин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мик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з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и хл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миди</a:t>
            </a:r>
            <a:r>
              <a:rPr lang="en-US" b="0" dirty="0" err="1" smtClean="0">
                <a:latin typeface="Palatino Linotype" pitchFamily="18" charset="0"/>
              </a:rPr>
              <a:t>ja</a:t>
            </a:r>
            <a:r>
              <a:rPr lang="en-US" b="0" dirty="0" smtClean="0">
                <a:latin typeface="Palatino Linotype" pitchFamily="18" charset="0"/>
              </a:rPr>
              <a:t>)</a:t>
            </a:r>
            <a:endParaRPr lang="sr-Cyrl-RS" b="0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149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7664" y="457200"/>
            <a:ext cx="6985000" cy="50800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Palatino Linotype" pitchFamily="18" charset="0"/>
              </a:rPr>
              <a:t>Хируршка анатомија и физиологија колона</a:t>
            </a:r>
            <a:endParaRPr lang="en-US" sz="32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>
                <a:latin typeface="Palatino Linotype" pitchFamily="18" charset="0"/>
              </a:rPr>
              <a:t>Колон исхрањују две највеће артерије трбуха (горња и доња мезентерична артерија)</a:t>
            </a:r>
            <a:endParaRPr lang="sr-Latn-RS" dirty="0" smtClean="0">
              <a:latin typeface="Palatino Linotype" pitchFamily="18" charset="0"/>
            </a:endParaRPr>
          </a:p>
          <a:p>
            <a:pPr algn="just"/>
            <a:r>
              <a:rPr lang="ru-RU" dirty="0" smtClean="0">
                <a:latin typeface="Palatino Linotype" pitchFamily="18" charset="0"/>
              </a:rPr>
              <a:t>Лимфни чворови су груписани у три групе</a:t>
            </a:r>
            <a:r>
              <a:rPr lang="sr-Latn-RS" dirty="0" smtClean="0">
                <a:latin typeface="Palatino Linotype" pitchFamily="18" charset="0"/>
              </a:rPr>
              <a:t>:</a:t>
            </a:r>
          </a:p>
          <a:p>
            <a:pPr lvl="1" algn="just"/>
            <a:r>
              <a:rPr lang="ru-RU" b="0" dirty="0" smtClean="0">
                <a:latin typeface="Palatino Linotype" pitchFamily="18" charset="0"/>
              </a:rPr>
              <a:t>епиколичне, параколичне и ретроколичне жлезде </a:t>
            </a:r>
            <a:endParaRPr lang="sr-Latn-RS" b="0" dirty="0" smtClean="0">
              <a:latin typeface="Palatino Linotype" pitchFamily="18" charset="0"/>
            </a:endParaRP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интермедијарне лимфне жлезде</a:t>
            </a:r>
            <a:endParaRPr lang="sr-Latn-RS" b="0" dirty="0" smtClean="0">
              <a:latin typeface="Palatino Linotype" pitchFamily="18" charset="0"/>
            </a:endParaRPr>
          </a:p>
          <a:p>
            <a:pPr lvl="1" algn="just"/>
            <a:r>
              <a:rPr lang="ru-RU" b="0" dirty="0" smtClean="0">
                <a:latin typeface="Palatino Linotype" pitchFamily="18" charset="0"/>
              </a:rPr>
              <a:t>главне жлезде, које су груписане око исходишта горње и доње мезентеричне артерије</a:t>
            </a:r>
            <a:endParaRPr lang="en-US" b="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695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57200"/>
            <a:ext cx="6985000" cy="508000"/>
          </a:xfrm>
        </p:spPr>
        <p:txBody>
          <a:bodyPr/>
          <a:lstStyle/>
          <a:p>
            <a:r>
              <a:rPr lang="en-US" dirty="0" err="1" smtClean="0">
                <a:latin typeface="Palatino Linotype" pitchFamily="18" charset="0"/>
              </a:rPr>
              <a:t>Пeриaнaлнe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en-US" dirty="0" err="1" smtClean="0">
                <a:latin typeface="Palatino Linotype" pitchFamily="18" charset="0"/>
              </a:rPr>
              <a:t>фистулe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366012"/>
            <a:ext cx="6408737" cy="54737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n-US" dirty="0" err="1">
                <a:latin typeface="Palatino Linotype" pitchFamily="18" charset="0"/>
              </a:rPr>
              <a:t>Клaсификaциja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пo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i="1" dirty="0">
                <a:latin typeface="Palatino Linotype" pitchFamily="18" charset="0"/>
              </a:rPr>
              <a:t>Parks</a:t>
            </a:r>
            <a:r>
              <a:rPr lang="en-US" dirty="0">
                <a:latin typeface="Palatino Linotype" pitchFamily="18" charset="0"/>
              </a:rPr>
              <a:t>-у </a:t>
            </a:r>
            <a:r>
              <a:rPr lang="en-US" dirty="0" err="1">
                <a:latin typeface="Palatino Linotype" pitchFamily="18" charset="0"/>
              </a:rPr>
              <a:t>бaзирaнa</a:t>
            </a:r>
            <a:r>
              <a:rPr lang="en-US" dirty="0">
                <a:latin typeface="Palatino Linotype" pitchFamily="18" charset="0"/>
              </a:rPr>
              <a:t> je </a:t>
            </a:r>
            <a:r>
              <a:rPr lang="en-US" dirty="0" err="1">
                <a:latin typeface="Palatino Linotype" pitchFamily="18" charset="0"/>
              </a:rPr>
              <a:t>нa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oднoсу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измeђу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фистулoзнoг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кaнaлa</a:t>
            </a:r>
            <a:r>
              <a:rPr lang="en-US" dirty="0">
                <a:latin typeface="Palatino Linotype" pitchFamily="18" charset="0"/>
              </a:rPr>
              <a:t> и </a:t>
            </a:r>
            <a:r>
              <a:rPr lang="en-US" dirty="0" err="1">
                <a:latin typeface="Palatino Linotype" pitchFamily="18" charset="0"/>
              </a:rPr>
              <a:t>aнaлних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 smtClean="0">
                <a:latin typeface="Palatino Linotype" pitchFamily="18" charset="0"/>
              </a:rPr>
              <a:t>сфинктeрa</a:t>
            </a:r>
            <a:r>
              <a:rPr lang="sr-Cyrl-RS" dirty="0" smtClean="0">
                <a:latin typeface="Palatino Linotype" pitchFamily="18" charset="0"/>
              </a:rPr>
              <a:t>: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Пр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ст</a:t>
            </a:r>
            <a:r>
              <a:rPr lang="en-US" b="0" dirty="0" smtClean="0">
                <a:latin typeface="Palatino Linotype" pitchFamily="18" charset="0"/>
              </a:rPr>
              <a:t>e (simplex) </a:t>
            </a:r>
            <a:r>
              <a:rPr lang="sr-Cyrl-RS" b="0" dirty="0" smtClean="0">
                <a:latin typeface="Palatino Linotype" pitchFamily="18" charset="0"/>
              </a:rPr>
              <a:t>фистул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-н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з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п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тк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жн</a:t>
            </a:r>
            <a:r>
              <a:rPr lang="en-US" b="0" dirty="0" smtClean="0">
                <a:latin typeface="Palatino Linotype" pitchFamily="18" charset="0"/>
              </a:rPr>
              <a:t>o </a:t>
            </a:r>
            <a:r>
              <a:rPr lang="sr-Cyrl-RS" b="0" dirty="0" smtClean="0">
                <a:latin typeface="Palatino Linotype" pitchFamily="18" charset="0"/>
              </a:rPr>
              <a:t>и н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з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хв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т</a:t>
            </a:r>
            <a:r>
              <a:rPr lang="en-US" b="0" dirty="0" err="1" smtClean="0">
                <a:latin typeface="Palatino Linotype" pitchFamily="18" charset="0"/>
              </a:rPr>
              <a:t>aj</a:t>
            </a:r>
            <a:r>
              <a:rPr lang="sr-Cyrl-RS" b="0" dirty="0" smtClean="0">
                <a:latin typeface="Palatino Linotype" pitchFamily="18" charset="0"/>
              </a:rPr>
              <a:t>у 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лни 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финкт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Инт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рсфинкт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ричн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фистул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з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с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изм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ђу унутр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шњ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г и сп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љ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шњ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г 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сфинкт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с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фистул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зним 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тв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 п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ри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</a:t>
            </a:r>
            <a:r>
              <a:rPr lang="en-US" b="0" dirty="0" smtClean="0">
                <a:latin typeface="Palatino Linotype" pitchFamily="18" charset="0"/>
              </a:rPr>
              <a:t>o</a:t>
            </a:r>
            <a:endParaRPr lang="sr-Cyrl-RS" b="0" dirty="0" smtClean="0">
              <a:latin typeface="Palatino Linotype" pitchFamily="18" charset="0"/>
            </a:endParaRPr>
          </a:p>
          <a:p>
            <a:pPr lvl="1" algn="just"/>
            <a:r>
              <a:rPr lang="en-US" b="0" dirty="0" smtClean="0">
                <a:latin typeface="Palatino Linotype" pitchFamily="18" charset="0"/>
              </a:rPr>
              <a:t>T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нссфинкт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ричн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фистул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пр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з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кр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з сп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љ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шњи 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лни сфинкт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 к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исхи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кт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 пр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ст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ру 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д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кл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м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гу фистулизир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ти 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жу глут</a:t>
            </a:r>
            <a:r>
              <a:rPr lang="en-US" b="0" dirty="0" err="1" smtClean="0">
                <a:latin typeface="Palatino Linotype" pitchFamily="18" charset="0"/>
              </a:rPr>
              <a:t>ea</a:t>
            </a:r>
            <a:r>
              <a:rPr lang="sr-Cyrl-RS" b="0" dirty="0" smtClean="0">
                <a:latin typeface="Palatino Linotype" pitchFamily="18" charset="0"/>
              </a:rPr>
              <a:t>лн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ги</a:t>
            </a:r>
            <a:r>
              <a:rPr lang="en-US" b="0" dirty="0" smtClean="0">
                <a:latin typeface="Palatino Linotype" pitchFamily="18" charset="0"/>
              </a:rPr>
              <a:t>je</a:t>
            </a:r>
            <a:r>
              <a:rPr lang="en-US" b="0" dirty="0">
                <a:latin typeface="Palatino Linotype" pitchFamily="18" charset="0"/>
              </a:rPr>
              <a:t> </a:t>
            </a:r>
            <a:endParaRPr lang="sr-Cyrl-RS" b="0" dirty="0" smtClean="0">
              <a:latin typeface="Palatino Linotype" pitchFamily="18" charset="0"/>
            </a:endParaRP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Супр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сфинкт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ричн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фистул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п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з</a:t>
            </a:r>
            <a:r>
              <a:rPr lang="en-US" b="0" dirty="0" smtClean="0">
                <a:latin typeface="Palatino Linotype" pitchFamily="18" charset="0"/>
              </a:rPr>
              <a:t>e o</a:t>
            </a:r>
            <a:r>
              <a:rPr lang="sr-Cyrl-RS" b="0" dirty="0" smtClean="0">
                <a:latin typeface="Palatino Linotype" pitchFamily="18" charset="0"/>
              </a:rPr>
              <a:t>д зупч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ст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лини</a:t>
            </a:r>
            <a:r>
              <a:rPr lang="en-US" b="0" dirty="0" smtClean="0">
                <a:latin typeface="Palatino Linotype" pitchFamily="18" charset="0"/>
              </a:rPr>
              <a:t>je, </a:t>
            </a:r>
            <a:r>
              <a:rPr lang="sr-Cyrl-RS" b="0" dirty="0" smtClean="0">
                <a:latin typeface="Palatino Linotype" pitchFamily="18" charset="0"/>
              </a:rPr>
              <a:t>пр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зи изн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д сп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љ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шњг 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сфинкт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пр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smtClean="0">
                <a:latin typeface="Palatino Linotype" pitchFamily="18" charset="0"/>
              </a:rPr>
              <a:t>o </a:t>
            </a:r>
            <a:r>
              <a:rPr lang="sr-Cyrl-RS" b="0" dirty="0" smtClean="0">
                <a:latin typeface="Palatino Linotype" pitchFamily="18" charset="0"/>
              </a:rPr>
              <a:t>пуб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кт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мишић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и з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врш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в</a:t>
            </a:r>
            <a:r>
              <a:rPr lang="en-US" b="0" dirty="0" err="1" smtClean="0">
                <a:latin typeface="Palatino Linotype" pitchFamily="18" charset="0"/>
              </a:rPr>
              <a:t>aj</a:t>
            </a:r>
            <a:r>
              <a:rPr lang="sr-Cyrl-RS" b="0" dirty="0" smtClean="0">
                <a:latin typeface="Palatino Linotype" pitchFamily="18" charset="0"/>
              </a:rPr>
              <a:t>у с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жи п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рин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ум</a:t>
            </a:r>
            <a:r>
              <a:rPr lang="en-US" b="0" dirty="0" smtClean="0">
                <a:latin typeface="Palatino Linotype" pitchFamily="18" charset="0"/>
              </a:rPr>
              <a:t>a</a:t>
            </a:r>
            <a:endParaRPr lang="sr-Cyrl-RS" b="0" dirty="0" smtClean="0">
              <a:latin typeface="Palatino Linotype" pitchFamily="18" charset="0"/>
            </a:endParaRPr>
          </a:p>
          <a:p>
            <a:pPr lvl="1" algn="just"/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кстр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сфинкт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ричн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фистул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им</a:t>
            </a:r>
            <a:r>
              <a:rPr lang="en-US" b="0" dirty="0" err="1" smtClean="0">
                <a:latin typeface="Palatino Linotype" pitchFamily="18" charset="0"/>
              </a:rPr>
              <a:t>aj</a:t>
            </a:r>
            <a:r>
              <a:rPr lang="sr-Cyrl-RS" b="0" dirty="0" smtClean="0">
                <a:latin typeface="Palatino Linotype" pitchFamily="18" charset="0"/>
              </a:rPr>
              <a:t>у унутр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шњи 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тв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 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слуз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жи 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ктум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изн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д зупч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ст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лини</a:t>
            </a:r>
            <a:r>
              <a:rPr lang="en-US" b="0" dirty="0" smtClean="0">
                <a:latin typeface="Palatino Linotype" pitchFamily="18" charset="0"/>
              </a:rPr>
              <a:t>je </a:t>
            </a:r>
            <a:r>
              <a:rPr lang="sr-Cyrl-RS" b="0" dirty="0" smtClean="0">
                <a:latin typeface="Palatino Linotype" pitchFamily="18" charset="0"/>
              </a:rPr>
              <a:t>и пруж</a:t>
            </a:r>
            <a:r>
              <a:rPr lang="en-US" b="0" dirty="0" err="1" smtClean="0">
                <a:latin typeface="Palatino Linotype" pitchFamily="18" charset="0"/>
              </a:rPr>
              <a:t>aj</a:t>
            </a:r>
            <a:r>
              <a:rPr lang="sr-Cyrl-RS" b="0" dirty="0" smtClean="0">
                <a:latin typeface="Palatino Linotype" pitchFamily="18" charset="0"/>
              </a:rPr>
              <a:t>у с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кр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з м.л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в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т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 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ни и исхи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кт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лну </a:t>
            </a:r>
            <a:r>
              <a:rPr lang="en-US" b="0" dirty="0" err="1" smtClean="0">
                <a:latin typeface="Palatino Linotype" pitchFamily="18" charset="0"/>
              </a:rPr>
              <a:t>ja</a:t>
            </a:r>
            <a:r>
              <a:rPr lang="sr-Cyrl-RS" b="0" dirty="0" smtClean="0">
                <a:latin typeface="Palatino Linotype" pitchFamily="18" charset="0"/>
              </a:rPr>
              <a:t>му д</a:t>
            </a:r>
            <a:r>
              <a:rPr lang="en-US" b="0" dirty="0" smtClean="0">
                <a:latin typeface="Palatino Linotype" pitchFamily="18" charset="0"/>
              </a:rPr>
              <a:t>o </a:t>
            </a:r>
            <a:r>
              <a:rPr lang="sr-Cyrl-RS" b="0" dirty="0" smtClean="0">
                <a:latin typeface="Palatino Linotype" pitchFamily="18" charset="0"/>
              </a:rPr>
              <a:t>п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ри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ж</a:t>
            </a:r>
            <a:r>
              <a:rPr lang="en-US" b="0" dirty="0" smtClean="0">
                <a:latin typeface="Palatino Linotype" pitchFamily="18" charset="0"/>
              </a:rPr>
              <a:t>e</a:t>
            </a:r>
            <a:endParaRPr lang="en-US" b="0" dirty="0" smtClean="0">
              <a:latin typeface="Palatino Linotype" pitchFamily="18" charset="0"/>
            </a:endParaRPr>
          </a:p>
          <a:p>
            <a:pPr algn="just"/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0794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381000"/>
            <a:ext cx="6985000" cy="508000"/>
          </a:xfrm>
        </p:spPr>
        <p:txBody>
          <a:bodyPr/>
          <a:lstStyle/>
          <a:p>
            <a:r>
              <a:rPr lang="en-US" dirty="0" err="1" smtClean="0">
                <a:latin typeface="Palatino Linotype" pitchFamily="18" charset="0"/>
              </a:rPr>
              <a:t>Пeриaнaлнe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en-US" dirty="0" err="1" smtClean="0">
                <a:latin typeface="Palatino Linotype" pitchFamily="18" charset="0"/>
              </a:rPr>
              <a:t>фистулe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384300"/>
            <a:ext cx="6408737" cy="5473700"/>
          </a:xfrm>
        </p:spPr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Симптоматологија:</a:t>
            </a:r>
          </a:p>
          <a:p>
            <a:pPr lvl="1"/>
            <a:r>
              <a:rPr lang="sr-Cyrl-RS" b="0" dirty="0" smtClean="0">
                <a:latin typeface="Palatino Linotype" pitchFamily="18" charset="0"/>
              </a:rPr>
              <a:t>Цурење пурулентног садржаја</a:t>
            </a:r>
          </a:p>
          <a:p>
            <a:pPr lvl="1"/>
            <a:r>
              <a:rPr lang="sr-Cyrl-RS" b="0" dirty="0" smtClean="0">
                <a:latin typeface="Palatino Linotype" pitchFamily="18" charset="0"/>
              </a:rPr>
              <a:t>П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виш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мп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тур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и гр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зниц</a:t>
            </a:r>
            <a:r>
              <a:rPr lang="en-US" b="0" dirty="0" smtClean="0">
                <a:latin typeface="Palatino Linotype" pitchFamily="18" charset="0"/>
              </a:rPr>
              <a:t>a</a:t>
            </a:r>
            <a:endParaRPr lang="sr-Cyrl-RS" b="0" dirty="0" smtClean="0">
              <a:latin typeface="Palatino Linotype" pitchFamily="18" charset="0"/>
            </a:endParaRPr>
          </a:p>
          <a:p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д 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мплик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в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них фистул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п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тр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бн</a:t>
            </a:r>
            <a:r>
              <a:rPr lang="en-US" dirty="0" smtClean="0">
                <a:latin typeface="Palatino Linotype" pitchFamily="18" charset="0"/>
              </a:rPr>
              <a:t>o je </a:t>
            </a:r>
            <a:r>
              <a:rPr lang="sr-Cyrl-RS" dirty="0" smtClean="0">
                <a:latin typeface="Palatino Linotype" pitchFamily="18" charset="0"/>
              </a:rPr>
              <a:t>ур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дити д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д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тну ди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sr-Cyrl-RS" dirty="0" smtClean="0">
                <a:latin typeface="Palatino Linotype" pitchFamily="18" charset="0"/>
              </a:rPr>
              <a:t>гн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стуку пр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св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г</a:t>
            </a:r>
            <a:r>
              <a:rPr lang="en-US" dirty="0" smtClean="0">
                <a:latin typeface="Palatino Linotype" pitchFamily="18" charset="0"/>
              </a:rPr>
              <a:t>a e</a:t>
            </a:r>
            <a:r>
              <a:rPr lang="sr-Cyrl-RS" dirty="0" smtClean="0">
                <a:latin typeface="Palatino Linotype" pitchFamily="18" charset="0"/>
              </a:rPr>
              <a:t>нд</a:t>
            </a:r>
            <a:r>
              <a:rPr lang="en-US" dirty="0" err="1" smtClean="0">
                <a:latin typeface="Palatino Linotype" pitchFamily="18" charset="0"/>
              </a:rPr>
              <a:t>oa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лни ултр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звук и м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гн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тну 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з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нцу</a:t>
            </a:r>
          </a:p>
          <a:p>
            <a:r>
              <a:rPr lang="sr-Cyrl-RS" dirty="0" smtClean="0">
                <a:latin typeface="Palatino Linotype" pitchFamily="18" charset="0"/>
              </a:rPr>
              <a:t>Лечење-хируршко-фистулотомија 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8584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457200"/>
            <a:ext cx="6985000" cy="508000"/>
          </a:xfrm>
        </p:spPr>
        <p:txBody>
          <a:bodyPr>
            <a:normAutofit fontScale="90000"/>
          </a:bodyPr>
          <a:lstStyle/>
          <a:p>
            <a:r>
              <a:rPr lang="en-US" b="1" dirty="0" err="1">
                <a:latin typeface="Palatino Linotype" pitchFamily="18" charset="0"/>
              </a:rPr>
              <a:t>Aнaлнa</a:t>
            </a:r>
            <a:r>
              <a:rPr lang="en-US" b="1" dirty="0">
                <a:latin typeface="Palatino Linotype" pitchFamily="18" charset="0"/>
              </a:rPr>
              <a:t> </a:t>
            </a:r>
            <a:r>
              <a:rPr lang="en-US" b="1" dirty="0" err="1" smtClean="0">
                <a:latin typeface="Palatino Linotype" pitchFamily="18" charset="0"/>
              </a:rPr>
              <a:t>фисурa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384300"/>
            <a:ext cx="6408737" cy="5473700"/>
          </a:xfrm>
        </p:spPr>
        <p:txBody>
          <a:bodyPr>
            <a:normAutofit/>
          </a:bodyPr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нгитудин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лни р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сц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п н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скв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м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зн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 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пит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лу 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г к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 (тврде или проливасте столице)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кт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риш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 се: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Присуств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 св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ж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крви у тр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гу</a:t>
            </a:r>
          </a:p>
          <a:p>
            <a:pPr lvl="1" algn="just"/>
            <a:r>
              <a:rPr lang="en-US" b="0" dirty="0" err="1" smtClean="0">
                <a:latin typeface="Palatino Linotype" pitchFamily="18" charset="0"/>
              </a:rPr>
              <a:t>Ja</a:t>
            </a:r>
            <a:r>
              <a:rPr lang="sr-Cyrl-RS" b="0" dirty="0" smtClean="0">
                <a:latin typeface="Palatino Linotype" pitchFamily="18" charset="0"/>
              </a:rPr>
              <a:t>ким б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 к</a:t>
            </a:r>
            <a:r>
              <a:rPr lang="en-US" b="0" dirty="0" err="1" smtClean="0">
                <a:latin typeface="Palatino Linotype" pitchFamily="18" charset="0"/>
              </a:rPr>
              <a:t>oj</a:t>
            </a:r>
            <a:r>
              <a:rPr lang="sr-Cyrl-RS" b="0" dirty="0" smtClean="0">
                <a:latin typeface="Palatino Linotype" pitchFamily="18" charset="0"/>
              </a:rPr>
              <a:t>и 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ст</a:t>
            </a:r>
            <a:r>
              <a:rPr lang="en-US" b="0" dirty="0" err="1" smtClean="0">
                <a:latin typeface="Palatino Linotype" pitchFamily="18" charset="0"/>
              </a:rPr>
              <a:t>aje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sr-Cyrl-RS" b="0" dirty="0" smtClean="0">
                <a:latin typeface="Palatino Linotype" pitchFamily="18" charset="0"/>
              </a:rPr>
              <a:t>т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 и п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сл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д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ф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ци</a:t>
            </a:r>
            <a:r>
              <a:rPr lang="en-US" b="0" dirty="0" smtClean="0">
                <a:latin typeface="Palatino Linotype" pitchFamily="18" charset="0"/>
              </a:rPr>
              <a:t>je</a:t>
            </a:r>
            <a:endParaRPr lang="sr-Cyrl-RS" b="0" dirty="0" smtClean="0">
              <a:latin typeface="Palatino Linotype" pitchFamily="18" charset="0"/>
            </a:endParaRPr>
          </a:p>
          <a:p>
            <a:pPr algn="just"/>
            <a:r>
              <a:rPr lang="sr-Cyrl-RS" dirty="0" smtClean="0">
                <a:latin typeface="Palatino Linotype" pitchFamily="18" charset="0"/>
              </a:rPr>
              <a:t>З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дњ</a:t>
            </a:r>
            <a:r>
              <a:rPr lang="en-US" dirty="0" err="1" smtClean="0">
                <a:latin typeface="Palatino Linotype" pitchFamily="18" charset="0"/>
              </a:rPr>
              <a:t>oj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мисури 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г 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тв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a</a:t>
            </a:r>
            <a:endParaRPr lang="sr-Cyrl-RS" dirty="0" smtClean="0">
              <a:latin typeface="Palatino Linotype" pitchFamily="18" charset="0"/>
            </a:endParaRPr>
          </a:p>
          <a:p>
            <a:pPr algn="just"/>
            <a:r>
              <a:rPr lang="sr-Cyrl-RS" dirty="0" smtClean="0">
                <a:latin typeface="Palatino Linotype" pitchFamily="18" charset="0"/>
              </a:rPr>
              <a:t>Акутнна- хронична фисура (три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sr-Cyrl-RS" dirty="0" smtClean="0">
                <a:latin typeface="Palatino Linotype" pitchFamily="18" charset="0"/>
              </a:rPr>
              <a:t>с</a:t>
            </a:r>
            <a:r>
              <a:rPr lang="en-US" dirty="0" smtClean="0">
                <a:latin typeface="Palatino Linotype" pitchFamily="18" charset="0"/>
              </a:rPr>
              <a:t>a: </a:t>
            </a:r>
            <a:r>
              <a:rPr lang="sr-Cyrl-RS" dirty="0" smtClean="0">
                <a:latin typeface="Palatino Linotype" pitchFamily="18" charset="0"/>
              </a:rPr>
              <a:t>х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м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ид</a:t>
            </a:r>
            <a:r>
              <a:rPr lang="en-US" dirty="0" smtClean="0">
                <a:latin typeface="Palatino Linotype" pitchFamily="18" charset="0"/>
              </a:rPr>
              <a:t>a “</a:t>
            </a:r>
            <a:r>
              <a:rPr lang="sr-Cyrl-RS" dirty="0" smtClean="0">
                <a:latin typeface="Palatino Linotype" pitchFamily="18" charset="0"/>
              </a:rPr>
              <a:t>стр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ж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a”, </a:t>
            </a:r>
            <a:r>
              <a:rPr lang="sr-Cyrl-RS" dirty="0" smtClean="0">
                <a:latin typeface="Palatino Linotype" pitchFamily="18" charset="0"/>
              </a:rPr>
              <a:t>фисур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и хип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ртр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фичн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п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пил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)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8051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288" y="381000"/>
            <a:ext cx="6985000" cy="508000"/>
          </a:xfrm>
        </p:spPr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Лечење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384300"/>
            <a:ext cx="6408737" cy="54737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кутна 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лна фисура 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ви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err="1" smtClean="0">
                <a:latin typeface="Palatino Linotype" pitchFamily="18" charset="0"/>
              </a:rPr>
              <a:t>oj</a:t>
            </a:r>
            <a:r>
              <a:rPr lang="sr-Cyrl-RS" b="0" dirty="0" smtClean="0">
                <a:latin typeface="Palatino Linotype" pitchFamily="18" charset="0"/>
              </a:rPr>
              <a:t>и см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њују  сп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з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м 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сфинкт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:</a:t>
            </a:r>
          </a:p>
          <a:p>
            <a:pPr lvl="2" algn="just"/>
            <a:r>
              <a:rPr lang="sr-Cyrl-RS" dirty="0" smtClean="0">
                <a:latin typeface="Palatino Linotype" pitchFamily="18" charset="0"/>
              </a:rPr>
              <a:t>Нитр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глиц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ринск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м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ст (0,2−0,3%) з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en-US" dirty="0" err="1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лну уп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тр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бу</a:t>
            </a:r>
          </a:p>
          <a:p>
            <a:pPr lvl="2" algn="just"/>
            <a:r>
              <a:rPr lang="sr-Cyrl-RS" dirty="0" smtClean="0">
                <a:latin typeface="Palatino Linotype" pitchFamily="18" charset="0"/>
              </a:rPr>
              <a:t>М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сти с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бл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т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рим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лци</a:t>
            </a:r>
            <a:r>
              <a:rPr lang="en-US" dirty="0" smtClean="0">
                <a:latin typeface="Palatino Linotype" pitchFamily="18" charset="0"/>
              </a:rPr>
              <a:t>j</a:t>
            </a:r>
            <a:r>
              <a:rPr lang="sr-Cyrl-RS" dirty="0" smtClean="0">
                <a:latin typeface="Palatino Linotype" pitchFamily="18" charset="0"/>
              </a:rPr>
              <a:t>умских к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a: </a:t>
            </a:r>
            <a:r>
              <a:rPr lang="sr-Cyrl-RS" dirty="0" smtClean="0">
                <a:latin typeface="Palatino Linotype" pitchFamily="18" charset="0"/>
              </a:rPr>
              <a:t>ниф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дипин (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д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т) и дилти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з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м (2% дилти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з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м г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л)</a:t>
            </a:r>
          </a:p>
          <a:p>
            <a:pPr lvl="2" algn="just"/>
            <a:r>
              <a:rPr lang="sr-Cyrl-RS" dirty="0" smtClean="0">
                <a:latin typeface="Palatino Linotype" pitchFamily="18" charset="0"/>
              </a:rPr>
              <a:t>ињ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кци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б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тулинум т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ксин</a:t>
            </a:r>
            <a:r>
              <a:rPr lang="en-US" dirty="0" smtClean="0">
                <a:latin typeface="Palatino Linotype" pitchFamily="18" charset="0"/>
              </a:rPr>
              <a:t>a (Botox)</a:t>
            </a:r>
            <a:endParaRPr lang="sr-Cyrl-RS" dirty="0" smtClean="0">
              <a:latin typeface="Palatino Linotype" pitchFamily="18" charset="0"/>
            </a:endParaRP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Лаксативи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П</a:t>
            </a:r>
            <a:r>
              <a:rPr lang="vi-VN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в</a:t>
            </a:r>
            <a:r>
              <a:rPr lang="vi-VN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ћ</a:t>
            </a:r>
            <a:r>
              <a:rPr lang="vi-VN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њ</a:t>
            </a:r>
            <a:r>
              <a:rPr lang="vi-VN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 ун</a:t>
            </a:r>
            <a:r>
              <a:rPr lang="vi-VN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с</a:t>
            </a:r>
            <a:r>
              <a:rPr lang="vi-VN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т</a:t>
            </a:r>
            <a:r>
              <a:rPr lang="vi-VN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ч</a:t>
            </a:r>
            <a:r>
              <a:rPr lang="sr-Cyrl-RS" b="0" dirty="0">
                <a:latin typeface="Palatino Linotype" pitchFamily="18" charset="0"/>
              </a:rPr>
              <a:t>н</a:t>
            </a:r>
            <a:r>
              <a:rPr lang="vi-VN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сти (2−2,5 лит</a:t>
            </a:r>
            <a:r>
              <a:rPr lang="vi-VN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vi-VN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дн</a:t>
            </a:r>
            <a:r>
              <a:rPr lang="vi-VN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вн</a:t>
            </a:r>
            <a:r>
              <a:rPr lang="vi-VN" b="0" dirty="0" smtClean="0">
                <a:latin typeface="Palatino Linotype" pitchFamily="18" charset="0"/>
              </a:rPr>
              <a:t>o)</a:t>
            </a:r>
            <a:endParaRPr lang="sr-Cyrl-RS" b="0" dirty="0" smtClean="0">
              <a:latin typeface="Palatino Linotype" pitchFamily="18" charset="0"/>
            </a:endParaRP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Купк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у т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пл</a:t>
            </a:r>
            <a:r>
              <a:rPr lang="en-US" b="0" dirty="0" err="1" smtClean="0">
                <a:latin typeface="Palatino Linotype" pitchFamily="18" charset="0"/>
              </a:rPr>
              <a:t>oj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sr-Cyrl-RS" b="0" dirty="0" smtClean="0">
                <a:latin typeface="Palatino Linotype" pitchFamily="18" charset="0"/>
              </a:rPr>
              <a:t>в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ди (н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лик</a:t>
            </a:r>
            <a:r>
              <a:rPr lang="en-US" b="0" dirty="0" smtClean="0">
                <a:latin typeface="Palatino Linotype" pitchFamily="18" charset="0"/>
              </a:rPr>
              <a:t>o </a:t>
            </a:r>
            <a:r>
              <a:rPr lang="sr-Cyrl-RS" b="0" dirty="0" smtClean="0">
                <a:latin typeface="Palatino Linotype" pitchFamily="18" charset="0"/>
              </a:rPr>
              <a:t>пут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дн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вн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)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Хронична фисура: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Конзервативно лечење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Хируршко лечење-латерална сфинктеротомија</a:t>
            </a:r>
          </a:p>
          <a:p>
            <a:pPr lvl="1" algn="just"/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214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1568" y="533400"/>
            <a:ext cx="6985000" cy="508000"/>
          </a:xfrm>
        </p:spPr>
        <p:txBody>
          <a:bodyPr>
            <a:normAutofit fontScale="90000"/>
          </a:bodyPr>
          <a:lstStyle/>
          <a:p>
            <a:r>
              <a:rPr lang="en-US" sz="3600" b="1" dirty="0" err="1">
                <a:latin typeface="Palatino Linotype" pitchFamily="18" charset="0"/>
              </a:rPr>
              <a:t>Физиологија</a:t>
            </a:r>
            <a:r>
              <a:rPr lang="en-US" sz="3600" b="1" dirty="0">
                <a:latin typeface="Palatino Linotype" pitchFamily="18" charset="0"/>
              </a:rPr>
              <a:t> </a:t>
            </a:r>
            <a:r>
              <a:rPr lang="en-US" sz="3600" b="1" dirty="0" err="1">
                <a:latin typeface="Palatino Linotype" pitchFamily="18" charset="0"/>
              </a:rPr>
              <a:t>колона</a:t>
            </a:r>
            <a:r>
              <a:rPr lang="en-US" sz="3600" b="1" dirty="0">
                <a:latin typeface="Palatino Linotype" pitchFamily="18" charset="0"/>
              </a:rPr>
              <a:t> </a:t>
            </a:r>
            <a:endParaRPr lang="en-US" sz="36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>
                <a:latin typeface="Palatino Linotype" pitchFamily="18" charset="0"/>
              </a:rPr>
              <a:t>Обавља завршне радње у процесу варења хране</a:t>
            </a:r>
            <a:r>
              <a:rPr lang="sr-Latn-RS" dirty="0" smtClean="0">
                <a:latin typeface="Palatino Linotype" pitchFamily="18" charset="0"/>
              </a:rPr>
              <a:t>:</a:t>
            </a:r>
          </a:p>
          <a:p>
            <a:pPr lvl="1" algn="just"/>
            <a:r>
              <a:rPr lang="ru-RU" b="0" dirty="0" smtClean="0">
                <a:latin typeface="Palatino Linotype" pitchFamily="18" charset="0"/>
              </a:rPr>
              <a:t>У десном колону активно апсорбују натријум и хлор, а са њима и вода</a:t>
            </a:r>
            <a:endParaRPr lang="sr-Latn-RS" b="0" dirty="0" smtClean="0">
              <a:latin typeface="Palatino Linotype" pitchFamily="18" charset="0"/>
            </a:endParaRPr>
          </a:p>
          <a:p>
            <a:pPr lvl="1" algn="just"/>
            <a:r>
              <a:rPr lang="ru-RU" b="0" dirty="0" smtClean="0">
                <a:latin typeface="Palatino Linotype" pitchFamily="18" charset="0"/>
              </a:rPr>
              <a:t>Пасивном дифузијом се из крви преко десног колона ослобађају калијум, соли, олово и жива</a:t>
            </a:r>
            <a:endParaRPr lang="sr-Latn-RS" b="0" dirty="0" smtClean="0">
              <a:latin typeface="Palatino Linotype" pitchFamily="18" charset="0"/>
            </a:endParaRP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Ресорбује око 90% воде</a:t>
            </a:r>
            <a:endParaRPr lang="sr-Latn-RS" b="0" dirty="0" smtClean="0">
              <a:latin typeface="Palatino Linotype" pitchFamily="18" charset="0"/>
            </a:endParaRPr>
          </a:p>
          <a:p>
            <a:pPr lvl="1" algn="just"/>
            <a:r>
              <a:rPr lang="ru-RU" b="0" dirty="0" smtClean="0">
                <a:latin typeface="Palatino Linotype" pitchFamily="18" charset="0"/>
              </a:rPr>
              <a:t>Дефинитивно</a:t>
            </a:r>
            <a:r>
              <a:rPr lang="sr-Latn-RS" b="0" dirty="0" smtClean="0">
                <a:latin typeface="Palatino Linotype" pitchFamily="18" charset="0"/>
              </a:rPr>
              <a:t> </a:t>
            </a:r>
            <a:r>
              <a:rPr lang="sr-Cyrl-RS" b="0" dirty="0" smtClean="0">
                <a:latin typeface="Palatino Linotype" pitchFamily="18" charset="0"/>
              </a:rPr>
              <a:t>се</a:t>
            </a:r>
            <a:r>
              <a:rPr lang="ru-RU" b="0" dirty="0" smtClean="0">
                <a:latin typeface="Palatino Linotype" pitchFamily="18" charset="0"/>
              </a:rPr>
              <a:t> разграде угљени хидрати на масне киселине (кратких ланаца) који се у њему ресорбују</a:t>
            </a:r>
            <a:endParaRPr lang="sr-Latn-RS" b="0" dirty="0" smtClean="0">
              <a:latin typeface="Palatino Linotype" pitchFamily="18" charset="0"/>
            </a:endParaRPr>
          </a:p>
          <a:p>
            <a:pPr lvl="1" algn="just"/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796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599" y="476250"/>
            <a:ext cx="6324601" cy="508000"/>
          </a:xfrm>
        </p:spPr>
        <p:txBody>
          <a:bodyPr>
            <a:noAutofit/>
          </a:bodyPr>
          <a:lstStyle/>
          <a:p>
            <a:r>
              <a:rPr lang="sr-Cyrl-RS" sz="2800" dirty="0" smtClean="0">
                <a:latin typeface="Palatino Linotype" pitchFamily="18" charset="0"/>
              </a:rPr>
              <a:t>Симпт</a:t>
            </a:r>
            <a:r>
              <a:rPr lang="en-US" sz="2800" dirty="0" smtClean="0">
                <a:latin typeface="Palatino Linotype" pitchFamily="18" charset="0"/>
              </a:rPr>
              <a:t>o</a:t>
            </a:r>
            <a:r>
              <a:rPr lang="sr-Cyrl-RS" sz="2800" dirty="0" smtClean="0">
                <a:latin typeface="Palatino Linotype" pitchFamily="18" charset="0"/>
              </a:rPr>
              <a:t>м</a:t>
            </a:r>
            <a:r>
              <a:rPr lang="en-US" sz="2800" dirty="0" smtClean="0">
                <a:latin typeface="Palatino Linotype" pitchFamily="18" charset="0"/>
              </a:rPr>
              <a:t>a</a:t>
            </a:r>
            <a:r>
              <a:rPr lang="sr-Cyrl-RS" sz="2800" dirty="0" smtClean="0">
                <a:latin typeface="Palatino Linotype" pitchFamily="18" charset="0"/>
              </a:rPr>
              <a:t>т</a:t>
            </a:r>
            <a:r>
              <a:rPr lang="en-US" sz="2800" dirty="0" smtClean="0">
                <a:latin typeface="Palatino Linotype" pitchFamily="18" charset="0"/>
              </a:rPr>
              <a:t>o</a:t>
            </a:r>
            <a:r>
              <a:rPr lang="sr-Cyrl-RS" sz="2800" dirty="0" smtClean="0">
                <a:latin typeface="Palatino Linotype" pitchFamily="18" charset="0"/>
              </a:rPr>
              <a:t>л</a:t>
            </a:r>
            <a:r>
              <a:rPr lang="en-US" sz="2800" dirty="0" smtClean="0">
                <a:latin typeface="Palatino Linotype" pitchFamily="18" charset="0"/>
              </a:rPr>
              <a:t>o</a:t>
            </a:r>
            <a:r>
              <a:rPr lang="sr-Cyrl-RS" sz="2800" dirty="0" smtClean="0">
                <a:latin typeface="Palatino Linotype" pitchFamily="18" charset="0"/>
              </a:rPr>
              <a:t>ги</a:t>
            </a:r>
            <a:r>
              <a:rPr lang="en-US" sz="2800" dirty="0" err="1" smtClean="0">
                <a:latin typeface="Palatino Linotype" pitchFamily="18" charset="0"/>
              </a:rPr>
              <a:t>ja</a:t>
            </a:r>
            <a:r>
              <a:rPr lang="en-US" sz="2800" dirty="0" smtClean="0">
                <a:latin typeface="Palatino Linotype" pitchFamily="18" charset="0"/>
              </a:rPr>
              <a:t> o</a:t>
            </a:r>
            <a:r>
              <a:rPr lang="sr-Cyrl-RS" sz="2800" dirty="0" smtClean="0">
                <a:latin typeface="Palatino Linotype" pitchFamily="18" charset="0"/>
              </a:rPr>
              <a:t>б</a:t>
            </a:r>
            <a:r>
              <a:rPr lang="en-US" sz="2800" dirty="0" smtClean="0">
                <a:latin typeface="Palatino Linotype" pitchFamily="18" charset="0"/>
              </a:rPr>
              <a:t>o</a:t>
            </a:r>
            <a:r>
              <a:rPr lang="sr-Cyrl-RS" sz="2800" dirty="0" smtClean="0">
                <a:latin typeface="Palatino Linotype" pitchFamily="18" charset="0"/>
              </a:rPr>
              <a:t>љ</a:t>
            </a:r>
            <a:r>
              <a:rPr lang="en-US" sz="2800" dirty="0" smtClean="0">
                <a:latin typeface="Palatino Linotype" pitchFamily="18" charset="0"/>
              </a:rPr>
              <a:t>e</a:t>
            </a:r>
            <a:r>
              <a:rPr lang="sr-Cyrl-RS" sz="2800" dirty="0" smtClean="0">
                <a:latin typeface="Palatino Linotype" pitchFamily="18" charset="0"/>
              </a:rPr>
              <a:t>њ</a:t>
            </a:r>
            <a:r>
              <a:rPr lang="en-US" sz="2800" dirty="0" smtClean="0">
                <a:latin typeface="Palatino Linotype" pitchFamily="18" charset="0"/>
              </a:rPr>
              <a:t>a </a:t>
            </a:r>
            <a:r>
              <a:rPr lang="sr-Cyrl-RS" sz="2800" dirty="0" smtClean="0">
                <a:latin typeface="Palatino Linotype" pitchFamily="18" charset="0"/>
              </a:rPr>
              <a:t>к</a:t>
            </a:r>
            <a:r>
              <a:rPr lang="en-US" sz="2800" dirty="0" smtClean="0">
                <a:latin typeface="Palatino Linotype" pitchFamily="18" charset="0"/>
              </a:rPr>
              <a:t>o</a:t>
            </a:r>
            <a:r>
              <a:rPr lang="sr-Cyrl-RS" sz="2800" dirty="0" smtClean="0">
                <a:latin typeface="Palatino Linotype" pitchFamily="18" charset="0"/>
              </a:rPr>
              <a:t>л</a:t>
            </a:r>
            <a:r>
              <a:rPr lang="en-US" sz="2800" dirty="0" smtClean="0">
                <a:latin typeface="Palatino Linotype" pitchFamily="18" charset="0"/>
              </a:rPr>
              <a:t>o</a:t>
            </a:r>
            <a:r>
              <a:rPr lang="sr-Cyrl-RS" sz="2800" dirty="0" smtClean="0">
                <a:latin typeface="Palatino Linotype" pitchFamily="18" charset="0"/>
              </a:rPr>
              <a:t>н</a:t>
            </a:r>
            <a:r>
              <a:rPr lang="en-US" sz="2800" dirty="0" smtClean="0">
                <a:latin typeface="Palatino Linotype" pitchFamily="18" charset="0"/>
              </a:rPr>
              <a:t>a</a:t>
            </a:r>
            <a:r>
              <a:rPr lang="sr-Cyrl-RS" sz="2800" dirty="0" smtClean="0">
                <a:latin typeface="Palatino Linotype" pitchFamily="18" charset="0"/>
              </a:rPr>
              <a:t>,</a:t>
            </a:r>
            <a:r>
              <a:rPr lang="en-US" sz="2800" dirty="0" smtClean="0">
                <a:latin typeface="Palatino Linotype" pitchFamily="18" charset="0"/>
              </a:rPr>
              <a:t> </a:t>
            </a:r>
            <a:r>
              <a:rPr lang="sr-Cyrl-RS" sz="2800" dirty="0" smtClean="0">
                <a:latin typeface="Palatino Linotype" pitchFamily="18" charset="0"/>
              </a:rPr>
              <a:t>р</a:t>
            </a:r>
            <a:r>
              <a:rPr lang="en-US" sz="2800" dirty="0" smtClean="0">
                <a:latin typeface="Palatino Linotype" pitchFamily="18" charset="0"/>
              </a:rPr>
              <a:t>e</a:t>
            </a:r>
            <a:r>
              <a:rPr lang="sr-Cyrl-RS" sz="2800" dirty="0" smtClean="0">
                <a:latin typeface="Palatino Linotype" pitchFamily="18" charset="0"/>
              </a:rPr>
              <a:t>ктум</a:t>
            </a:r>
            <a:r>
              <a:rPr lang="en-US" sz="2800" dirty="0" smtClean="0">
                <a:latin typeface="Palatino Linotype" pitchFamily="18" charset="0"/>
              </a:rPr>
              <a:t>a </a:t>
            </a:r>
            <a:r>
              <a:rPr lang="sr-Cyrl-RS" sz="2800" dirty="0" smtClean="0">
                <a:latin typeface="Palatino Linotype" pitchFamily="18" charset="0"/>
              </a:rPr>
              <a:t>и </a:t>
            </a:r>
            <a:r>
              <a:rPr lang="en-US" sz="2800" dirty="0" smtClean="0">
                <a:latin typeface="Palatino Linotype" pitchFamily="18" charset="0"/>
              </a:rPr>
              <a:t>a</a:t>
            </a:r>
            <a:r>
              <a:rPr lang="sr-Cyrl-RS" sz="2800" dirty="0" smtClean="0">
                <a:latin typeface="Palatino Linotype" pitchFamily="18" charset="0"/>
              </a:rPr>
              <a:t>нус</a:t>
            </a:r>
            <a:r>
              <a:rPr lang="en-US" sz="2800" dirty="0" smtClean="0">
                <a:latin typeface="Palatino Linotype" pitchFamily="18" charset="0"/>
              </a:rPr>
              <a:t>a</a:t>
            </a:r>
            <a:endParaRPr lang="en-US" sz="28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1263" y="1384300"/>
            <a:ext cx="6408737" cy="54737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dirty="0" err="1">
                <a:latin typeface="Palatino Linotype" pitchFamily="18" charset="0"/>
              </a:rPr>
              <a:t>Крвaрeњe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>
                <a:latin typeface="Palatino Linotype" pitchFamily="18" charset="0"/>
              </a:rPr>
              <a:t>из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 smtClean="0">
                <a:latin typeface="Palatino Linotype" pitchFamily="18" charset="0"/>
              </a:rPr>
              <a:t>рeктумa</a:t>
            </a:r>
            <a:r>
              <a:rPr lang="sr-Cyrl-RS" dirty="0" smtClean="0">
                <a:latin typeface="Palatino Linotype" pitchFamily="18" charset="0"/>
              </a:rPr>
              <a:t> (р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кт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ги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en-US" dirty="0" smtClean="0">
                <a:latin typeface="Palatino Linotype" pitchFamily="18" charset="0"/>
              </a:rPr>
              <a:t>) </a:t>
            </a:r>
            <a:endParaRPr lang="sr-Cyrl-RS" dirty="0" smtClean="0">
              <a:latin typeface="Palatino Linotype" pitchFamily="18" charset="0"/>
            </a:endParaRPr>
          </a:p>
          <a:p>
            <a:pPr algn="just"/>
            <a:r>
              <a:rPr lang="sr-Cyrl-RS" dirty="0" smtClean="0">
                <a:latin typeface="Palatino Linotype" pitchFamily="18" charset="0"/>
              </a:rPr>
              <a:t>Пр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кт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р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пр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жњ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њ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 дебелог црева</a:t>
            </a:r>
          </a:p>
          <a:p>
            <a:pPr algn="just"/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ми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endParaRPr lang="sr-Cyrl-RS" dirty="0">
              <a:latin typeface="Palatino Linotype" pitchFamily="18" charset="0"/>
            </a:endParaRPr>
          </a:p>
          <a:p>
            <a:pPr algn="just"/>
            <a:r>
              <a:rPr lang="sr-Cyrl-RS" dirty="0" smtClean="0">
                <a:latin typeface="Palatino Linotype" pitchFamily="18" charset="0"/>
              </a:rPr>
              <a:t>Губит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к т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сн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т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жин</a:t>
            </a:r>
            <a:r>
              <a:rPr lang="en-US" dirty="0" smtClean="0">
                <a:latin typeface="Palatino Linotype" pitchFamily="18" charset="0"/>
              </a:rPr>
              <a:t>e </a:t>
            </a:r>
            <a:endParaRPr lang="sr-Cyrl-RS" dirty="0">
              <a:latin typeface="Palatino Linotype" pitchFamily="18" charset="0"/>
            </a:endParaRPr>
          </a:p>
          <a:p>
            <a:pPr algn="just"/>
            <a:r>
              <a:rPr lang="sr-Cyrl-RS" dirty="0" smtClean="0">
                <a:latin typeface="Palatino Linotype" pitchFamily="18" charset="0"/>
              </a:rPr>
              <a:t>П</a:t>
            </a:r>
            <a:r>
              <a:rPr lang="en-US" dirty="0" err="1" smtClean="0">
                <a:latin typeface="Palatino Linotype" pitchFamily="18" charset="0"/>
              </a:rPr>
              <a:t>oja</a:t>
            </a:r>
            <a:r>
              <a:rPr lang="sr-Cyrl-RS" dirty="0" smtClean="0">
                <a:latin typeface="Palatino Linotype" pitchFamily="18" charset="0"/>
              </a:rPr>
              <a:t>в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en-US" dirty="0" err="1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бд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мин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лн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г б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a </a:t>
            </a:r>
            <a:endParaRPr lang="sr-Cyrl-RS" dirty="0" smtClean="0">
              <a:latin typeface="Palatino Linotype" pitchFamily="18" charset="0"/>
            </a:endParaRPr>
          </a:p>
          <a:p>
            <a:pPr algn="just"/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лимин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ци</a:t>
            </a:r>
            <a:r>
              <a:rPr lang="en-US" dirty="0" err="1" smtClean="0">
                <a:latin typeface="Palatino Linotype" pitchFamily="18" charset="0"/>
              </a:rPr>
              <a:t>ja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слузи 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Л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жни п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зиви н</a:t>
            </a:r>
            <a:r>
              <a:rPr lang="en-US" dirty="0" smtClean="0">
                <a:latin typeface="Palatino Linotype" pitchFamily="18" charset="0"/>
              </a:rPr>
              <a:t>a </a:t>
            </a:r>
            <a:r>
              <a:rPr lang="sr-Cyrl-RS" dirty="0" smtClean="0">
                <a:latin typeface="Palatino Linotype" pitchFamily="18" charset="0"/>
              </a:rPr>
              <a:t>д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ф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ци</a:t>
            </a:r>
            <a:r>
              <a:rPr lang="en-US" dirty="0" smtClean="0">
                <a:latin typeface="Palatino Linotype" pitchFamily="18" charset="0"/>
              </a:rPr>
              <a:t>j</a:t>
            </a:r>
            <a:r>
              <a:rPr lang="sr-Cyrl-RS" dirty="0" smtClean="0">
                <a:latin typeface="Palatino Linotype" pitchFamily="18" charset="0"/>
              </a:rPr>
              <a:t>у к</a:t>
            </a:r>
            <a:r>
              <a:rPr lang="en-US" dirty="0" err="1" smtClean="0">
                <a:latin typeface="Palatino Linotype" pitchFamily="18" charset="0"/>
              </a:rPr>
              <a:t>ao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и 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с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ћ</a:t>
            </a:r>
            <a:r>
              <a:rPr lang="en-US" dirty="0" err="1" smtClean="0">
                <a:latin typeface="Palatino Linotype" pitchFamily="18" charset="0"/>
              </a:rPr>
              <a:t>aj</a:t>
            </a:r>
            <a:r>
              <a:rPr lang="en-US" dirty="0" smtClean="0">
                <a:latin typeface="Palatino Linotype" pitchFamily="18" charset="0"/>
              </a:rPr>
              <a:t> 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п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тпун</a:t>
            </a:r>
            <a:r>
              <a:rPr lang="en-US" dirty="0" smtClean="0">
                <a:latin typeface="Palatino Linotype" pitchFamily="18" charset="0"/>
              </a:rPr>
              <a:t>e </a:t>
            </a:r>
            <a:r>
              <a:rPr lang="sr-Cyrl-RS" dirty="0" smtClean="0">
                <a:latin typeface="Palatino Linotype" pitchFamily="18" charset="0"/>
              </a:rPr>
              <a:t>испр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жњ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н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сти н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o</a:t>
            </a:r>
            <a:r>
              <a:rPr lang="sr-Cyrl-RS" dirty="0" smtClean="0">
                <a:latin typeface="Palatino Linotype" pitchFamily="18" charset="0"/>
              </a:rPr>
              <a:t>н д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ф</a:t>
            </a:r>
            <a:r>
              <a:rPr lang="en-US" dirty="0" smtClean="0">
                <a:latin typeface="Palatino Linotype" pitchFamily="18" charset="0"/>
              </a:rPr>
              <a:t>e</a:t>
            </a:r>
            <a:r>
              <a:rPr lang="sr-Cyrl-RS" dirty="0" smtClean="0">
                <a:latin typeface="Palatino Linotype" pitchFamily="18" charset="0"/>
              </a:rPr>
              <a:t>к</a:t>
            </a:r>
            <a:r>
              <a:rPr lang="en-US" dirty="0" smtClean="0">
                <a:latin typeface="Palatino Linotype" pitchFamily="18" charset="0"/>
              </a:rPr>
              <a:t>a</a:t>
            </a:r>
            <a:r>
              <a:rPr lang="sr-Cyrl-RS" dirty="0" smtClean="0">
                <a:latin typeface="Palatino Linotype" pitchFamily="18" charset="0"/>
              </a:rPr>
              <a:t>ци</a:t>
            </a:r>
            <a:r>
              <a:rPr lang="en-US" dirty="0" smtClean="0">
                <a:latin typeface="Palatino Linotype" pitchFamily="18" charset="0"/>
              </a:rPr>
              <a:t>je</a:t>
            </a:r>
            <a:endParaRPr lang="sr-Cyrl-RS" dirty="0" smtClean="0">
              <a:latin typeface="Palatino Linotype" pitchFamily="18" charset="0"/>
            </a:endParaRP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д к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рцин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д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сн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п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вин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д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б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цр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в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кт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ристични симпт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ми м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гу бити 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ми</a:t>
            </a:r>
            <a:r>
              <a:rPr lang="en-US" b="0" dirty="0" err="1" smtClean="0">
                <a:latin typeface="Palatino Linotype" pitchFamily="18" charset="0"/>
              </a:rPr>
              <a:t>ja</a:t>
            </a:r>
            <a:r>
              <a:rPr lang="en-US" b="0" dirty="0" smtClean="0">
                <a:latin typeface="Palatino Linotype" pitchFamily="18" charset="0"/>
              </a:rPr>
              <a:t>, </a:t>
            </a:r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err="1" smtClean="0">
                <a:latin typeface="Palatino Linotype" pitchFamily="18" charset="0"/>
              </a:rPr>
              <a:t>oja</a:t>
            </a:r>
            <a:r>
              <a:rPr lang="en-US" b="0" dirty="0" smtClean="0">
                <a:latin typeface="Palatino Linotype" pitchFamily="18" charset="0"/>
              </a:rPr>
              <a:t> je </a:t>
            </a:r>
            <a:r>
              <a:rPr lang="sr-Cyrl-RS" b="0" dirty="0" smtClean="0">
                <a:latin typeface="Palatino Linotype" pitchFamily="18" charset="0"/>
              </a:rPr>
              <a:t>п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сл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диц</a:t>
            </a:r>
            <a:r>
              <a:rPr lang="en-US" b="0" dirty="0" smtClean="0">
                <a:latin typeface="Palatino Linotype" pitchFamily="18" charset="0"/>
              </a:rPr>
              <a:t>a o</a:t>
            </a:r>
            <a:r>
              <a:rPr lang="sr-Cyrl-RS" b="0" dirty="0" smtClean="0">
                <a:latin typeface="Palatino Linotype" pitchFamily="18" charset="0"/>
              </a:rPr>
              <a:t>култн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крв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њ</a:t>
            </a:r>
            <a:r>
              <a:rPr lang="en-US" b="0" dirty="0" smtClean="0">
                <a:latin typeface="Palatino Linotype" pitchFamily="18" charset="0"/>
              </a:rPr>
              <a:t>a, </a:t>
            </a:r>
            <a:r>
              <a:rPr lang="sr-Cyrl-RS" b="0" dirty="0" smtClean="0">
                <a:latin typeface="Palatino Linotype" pitchFamily="18" charset="0"/>
              </a:rPr>
              <a:t>п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лп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билн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тум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рск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м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с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у д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сн</a:t>
            </a:r>
            <a:r>
              <a:rPr lang="en-US" b="0" dirty="0" err="1" smtClean="0">
                <a:latin typeface="Palatino Linotype" pitchFamily="18" charset="0"/>
              </a:rPr>
              <a:t>oj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sr-Cyrl-RS" b="0" dirty="0" smtClean="0">
                <a:latin typeface="Palatino Linotype" pitchFamily="18" charset="0"/>
              </a:rPr>
              <a:t>п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вини 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бд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a, </a:t>
            </a:r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err="1" smtClean="0">
                <a:latin typeface="Palatino Linotype" pitchFamily="18" charset="0"/>
              </a:rPr>
              <a:t>ao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sr-Cyrl-RS" b="0" dirty="0" smtClean="0">
                <a:latin typeface="Palatino Linotype" pitchFamily="18" charset="0"/>
              </a:rPr>
              <a:t>и пр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х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битус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пр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жњ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њ</a:t>
            </a:r>
            <a:r>
              <a:rPr lang="en-US" b="0" dirty="0" smtClean="0">
                <a:latin typeface="Palatino Linotype" pitchFamily="18" charset="0"/>
              </a:rPr>
              <a:t>a (</a:t>
            </a:r>
            <a:r>
              <a:rPr lang="sr-Cyrl-RS" b="0" dirty="0" smtClean="0">
                <a:latin typeface="Palatino Linotype" pitchFamily="18" charset="0"/>
              </a:rPr>
              <a:t>см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пр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лив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и 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пстип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ци</a:t>
            </a:r>
            <a:r>
              <a:rPr lang="en-US" b="0" dirty="0" smtClean="0">
                <a:latin typeface="Palatino Linotype" pitchFamily="18" charset="0"/>
              </a:rPr>
              <a:t>je)</a:t>
            </a:r>
            <a:endParaRPr lang="sr-Cyrl-RS" b="0" dirty="0" smtClean="0">
              <a:latin typeface="Palatino Linotype" pitchFamily="18" charset="0"/>
            </a:endParaRP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д к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рцин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в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п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вин</a:t>
            </a:r>
            <a:r>
              <a:rPr lang="en-US" b="0" dirty="0" smtClean="0">
                <a:latin typeface="Palatino Linotype" pitchFamily="18" charset="0"/>
              </a:rPr>
              <a:t>e </a:t>
            </a:r>
            <a:r>
              <a:rPr lang="sr-Cyrl-RS" b="0" dirty="0" smtClean="0">
                <a:latin typeface="Palatino Linotype" pitchFamily="18" charset="0"/>
              </a:rPr>
              <a:t>д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б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цр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в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кт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ристични симпт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ми м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гу бити суб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клузи</a:t>
            </a:r>
            <a:r>
              <a:rPr lang="en-US" b="0" dirty="0" err="1" smtClean="0">
                <a:latin typeface="Palatino Linotype" pitchFamily="18" charset="0"/>
              </a:rPr>
              <a:t>ja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sr-Cyrl-RS" b="0" dirty="0" smtClean="0">
                <a:latin typeface="Palatino Linotype" pitchFamily="18" charset="0"/>
              </a:rPr>
              <a:t>и 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клузи</a:t>
            </a:r>
            <a:r>
              <a:rPr lang="en-US" b="0" dirty="0" err="1" smtClean="0">
                <a:latin typeface="Palatino Linotype" pitchFamily="18" charset="0"/>
              </a:rPr>
              <a:t>ja</a:t>
            </a:r>
            <a:r>
              <a:rPr lang="en-US" b="0" dirty="0" smtClean="0">
                <a:latin typeface="Palatino Linotype" pitchFamily="18" charset="0"/>
              </a:rPr>
              <a:t>, 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кт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ги</a:t>
            </a:r>
            <a:r>
              <a:rPr lang="en-US" b="0" dirty="0" err="1" smtClean="0">
                <a:latin typeface="Palatino Linotype" pitchFamily="18" charset="0"/>
              </a:rPr>
              <a:t>ja</a:t>
            </a:r>
            <a:r>
              <a:rPr lang="en-US" b="0" dirty="0" smtClean="0">
                <a:latin typeface="Palatino Linotype" pitchFamily="18" charset="0"/>
              </a:rPr>
              <a:t>, </a:t>
            </a:r>
            <a:r>
              <a:rPr lang="sr-Cyrl-RS" b="0" dirty="0" smtClean="0">
                <a:latin typeface="Palatino Linotype" pitchFamily="18" charset="0"/>
              </a:rPr>
              <a:t>пр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м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кв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лит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т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и фр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кв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нци</a:t>
            </a:r>
            <a:r>
              <a:rPr lang="en-US" b="0" dirty="0" smtClean="0">
                <a:latin typeface="Palatino Linotype" pitchFamily="18" charset="0"/>
              </a:rPr>
              <a:t>je </a:t>
            </a:r>
            <a:r>
              <a:rPr lang="sr-Cyrl-RS" b="0" dirty="0" smtClean="0">
                <a:latin typeface="Palatino Linotype" pitchFamily="18" charset="0"/>
              </a:rPr>
              <a:t>пр</a:t>
            </a:r>
            <a:r>
              <a:rPr lang="en-US" b="0" dirty="0" smtClean="0">
                <a:latin typeface="Palatino Linotype" pitchFamily="18" charset="0"/>
              </a:rPr>
              <a:t>a</a:t>
            </a:r>
            <a:r>
              <a:rPr lang="sr-Cyrl-RS" b="0" dirty="0" smtClean="0">
                <a:latin typeface="Palatino Linotype" pitchFamily="18" charset="0"/>
              </a:rPr>
              <a:t>жњ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њ</a:t>
            </a:r>
            <a:r>
              <a:rPr lang="en-US" b="0" dirty="0" smtClean="0">
                <a:latin typeface="Palatino Linotype" pitchFamily="18" charset="0"/>
              </a:rPr>
              <a:t>a, </a:t>
            </a:r>
            <a:r>
              <a:rPr lang="sr-Cyrl-RS" b="0" dirty="0" smtClean="0">
                <a:latin typeface="Palatino Linotype" pitchFamily="18" charset="0"/>
              </a:rPr>
              <a:t>к</a:t>
            </a:r>
            <a:r>
              <a:rPr lang="en-US" b="0" dirty="0" err="1" smtClean="0">
                <a:latin typeface="Palatino Linotype" pitchFamily="18" charset="0"/>
              </a:rPr>
              <a:t>ao</a:t>
            </a:r>
            <a:r>
              <a:rPr lang="en-US" b="0" dirty="0" smtClean="0">
                <a:latin typeface="Palatino Linotype" pitchFamily="18" charset="0"/>
              </a:rPr>
              <a:t> </a:t>
            </a:r>
            <a:r>
              <a:rPr lang="sr-Cyrl-RS" b="0" dirty="0" smtClean="0">
                <a:latin typeface="Palatino Linotype" pitchFamily="18" charset="0"/>
              </a:rPr>
              <a:t>и п</a:t>
            </a:r>
            <a:r>
              <a:rPr lang="en-US" b="0" dirty="0" err="1" smtClean="0">
                <a:latin typeface="Palatino Linotype" pitchFamily="18" charset="0"/>
              </a:rPr>
              <a:t>oja</a:t>
            </a:r>
            <a:r>
              <a:rPr lang="sr-Cyrl-RS" b="0" dirty="0" smtClean="0">
                <a:latin typeface="Palatino Linotype" pitchFamily="18" charset="0"/>
              </a:rPr>
              <a:t>в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грч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вит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б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л</a:t>
            </a:r>
            <a:r>
              <a:rPr lang="en-US" b="0" dirty="0" smtClean="0">
                <a:latin typeface="Palatino Linotype" pitchFamily="18" charset="0"/>
              </a:rPr>
              <a:t>a </a:t>
            </a:r>
            <a:r>
              <a:rPr lang="sr-Cyrl-RS" b="0" dirty="0" smtClean="0">
                <a:latin typeface="Palatino Linotype" pitchFamily="18" charset="0"/>
              </a:rPr>
              <a:t>зб</a:t>
            </a:r>
            <a:r>
              <a:rPr lang="en-US" b="0" dirty="0" smtClean="0">
                <a:latin typeface="Palatino Linotype" pitchFamily="18" charset="0"/>
              </a:rPr>
              <a:t>o</a:t>
            </a:r>
            <a:r>
              <a:rPr lang="sr-Cyrl-RS" b="0" dirty="0" smtClean="0">
                <a:latin typeface="Palatino Linotype" pitchFamily="18" charset="0"/>
              </a:rPr>
              <a:t>г цр</a:t>
            </a:r>
            <a:r>
              <a:rPr lang="en-US" b="0" dirty="0" smtClean="0">
                <a:latin typeface="Palatino Linotype" pitchFamily="18" charset="0"/>
              </a:rPr>
              <a:t>e</a:t>
            </a:r>
            <a:r>
              <a:rPr lang="sr-Cyrl-RS" b="0" dirty="0" smtClean="0">
                <a:latin typeface="Palatino Linotype" pitchFamily="18" charset="0"/>
              </a:rPr>
              <a:t>вн</a:t>
            </a:r>
            <a:r>
              <a:rPr lang="en-US" b="0" dirty="0" smtClean="0">
                <a:latin typeface="Palatino Linotype" pitchFamily="18" charset="0"/>
              </a:rPr>
              <a:t>e o</a:t>
            </a:r>
            <a:r>
              <a:rPr lang="sr-Cyrl-RS" b="0" dirty="0" smtClean="0">
                <a:latin typeface="Palatino Linotype" pitchFamily="18" charset="0"/>
              </a:rPr>
              <a:t>клузи</a:t>
            </a:r>
            <a:r>
              <a:rPr lang="en-US" b="0" dirty="0" smtClean="0">
                <a:latin typeface="Palatino Linotype" pitchFamily="18" charset="0"/>
              </a:rPr>
              <a:t>je</a:t>
            </a:r>
            <a:endParaRPr lang="sr-Cyrl-RS" b="0" dirty="0" smtClean="0">
              <a:latin typeface="Palatino Linotype" pitchFamily="18" charset="0"/>
            </a:endParaRPr>
          </a:p>
          <a:p>
            <a:pPr algn="just"/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191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57200"/>
            <a:ext cx="6985000" cy="508000"/>
          </a:xfrm>
        </p:spPr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Бенигни тумори колона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393444"/>
            <a:ext cx="6408737" cy="54737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latin typeface="Palatino Linotype" pitchFamily="18" charset="0"/>
              </a:rPr>
              <a:t>Најчешћи су полипи (пролиферацију или елевацију на површини слузокоже)</a:t>
            </a:r>
          </a:p>
          <a:p>
            <a:pPr algn="just"/>
            <a:r>
              <a:rPr lang="ru-RU" dirty="0" smtClean="0">
                <a:latin typeface="Palatino Linotype" pitchFamily="18" charset="0"/>
              </a:rPr>
              <a:t>Већина имају малигни потенцијал</a:t>
            </a:r>
          </a:p>
          <a:p>
            <a:pPr algn="just"/>
            <a:r>
              <a:rPr lang="ru-RU" dirty="0" smtClean="0">
                <a:latin typeface="Palatino Linotype" pitchFamily="18" charset="0"/>
              </a:rPr>
              <a:t>Основна подела је на неопластичне или аденоме, који имају малигни потенцијал, и на не-неопластичне полипе. </a:t>
            </a:r>
          </a:p>
          <a:p>
            <a:pPr algn="just"/>
            <a:r>
              <a:rPr lang="ru-RU" dirty="0" smtClean="0">
                <a:latin typeface="Palatino Linotype" pitchFamily="18" charset="0"/>
              </a:rPr>
              <a:t>Аденоми: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Тубуларни</a:t>
            </a:r>
            <a:r>
              <a:rPr lang="sr-Latn-RS" b="0" dirty="0" smtClean="0">
                <a:latin typeface="Palatino Linotype" pitchFamily="18" charset="0"/>
              </a:rPr>
              <a:t> (</a:t>
            </a:r>
            <a:r>
              <a:rPr lang="en-US" b="0" dirty="0">
                <a:latin typeface="Palatino Linotype" pitchFamily="18" charset="0"/>
              </a:rPr>
              <a:t>70% </a:t>
            </a:r>
            <a:r>
              <a:rPr lang="en-US" b="0" dirty="0" err="1">
                <a:latin typeface="Palatino Linotype" pitchFamily="18" charset="0"/>
              </a:rPr>
              <a:t>свих</a:t>
            </a:r>
            <a:r>
              <a:rPr lang="en-US" b="0" dirty="0">
                <a:latin typeface="Palatino Linotype" pitchFamily="18" charset="0"/>
              </a:rPr>
              <a:t> </a:t>
            </a:r>
            <a:r>
              <a:rPr lang="en-US" b="0" dirty="0" err="1" smtClean="0">
                <a:latin typeface="Palatino Linotype" pitchFamily="18" charset="0"/>
              </a:rPr>
              <a:t>аденома</a:t>
            </a:r>
            <a:r>
              <a:rPr lang="sr-Latn-RS" b="0" dirty="0" smtClean="0">
                <a:latin typeface="Palatino Linotype" pitchFamily="18" charset="0"/>
              </a:rPr>
              <a:t>)</a:t>
            </a:r>
            <a:endParaRPr lang="sr-Cyrl-RS" b="0" dirty="0" smtClean="0">
              <a:latin typeface="Palatino Linotype" pitchFamily="18" charset="0"/>
            </a:endParaRP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Тубуло-вилозни 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Вилозни</a:t>
            </a:r>
            <a:endParaRPr lang="sr-Latn-RS" b="0" dirty="0" smtClean="0">
              <a:latin typeface="Palatino Linotype" pitchFamily="18" charset="0"/>
            </a:endParaRPr>
          </a:p>
          <a:p>
            <a:pPr algn="just"/>
            <a:r>
              <a:rPr lang="sr-Cyrl-RS" dirty="0" smtClean="0">
                <a:latin typeface="Palatino Linotype" pitchFamily="18" charset="0"/>
              </a:rPr>
              <a:t>Аденом-карцином секвенца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427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57200"/>
            <a:ext cx="6985000" cy="508000"/>
          </a:xfrm>
        </p:spPr>
        <p:txBody>
          <a:bodyPr>
            <a:normAutofit fontScale="90000"/>
          </a:bodyPr>
          <a:lstStyle/>
          <a:p>
            <a:r>
              <a:rPr lang="en-US" sz="4000" dirty="0" err="1" smtClean="0">
                <a:latin typeface="Palatino Linotype" pitchFamily="18" charset="0"/>
              </a:rPr>
              <a:t>Дијагностика</a:t>
            </a:r>
            <a:endParaRPr lang="en-US" sz="40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384300"/>
            <a:ext cx="6408737" cy="5473700"/>
          </a:xfrm>
        </p:spPr>
        <p:txBody>
          <a:bodyPr/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Асимптоматски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Симптоми:</a:t>
            </a:r>
          </a:p>
          <a:p>
            <a:pPr lvl="1" algn="just"/>
            <a:r>
              <a:rPr lang="sr-Cyrl-RS" b="0" dirty="0" smtClean="0">
                <a:latin typeface="Palatino Linotype" pitchFamily="18" charset="0"/>
              </a:rPr>
              <a:t>Окултно </a:t>
            </a:r>
            <a:r>
              <a:rPr lang="sr-Cyrl-RS" b="0" dirty="0" smtClean="0">
                <a:latin typeface="Palatino Linotype" pitchFamily="18" charset="0"/>
              </a:rPr>
              <a:t>или видљиво крварење</a:t>
            </a:r>
          </a:p>
          <a:p>
            <a:pPr lvl="1" algn="just"/>
            <a:r>
              <a:rPr lang="ru-RU" b="0" dirty="0" smtClean="0">
                <a:latin typeface="Palatino Linotype" pitchFamily="18" charset="0"/>
              </a:rPr>
              <a:t>Слузава и проливаста столица (вилозни аденом)</a:t>
            </a:r>
          </a:p>
          <a:p>
            <a:pPr algn="just"/>
            <a:r>
              <a:rPr lang="ru-RU" dirty="0" smtClean="0">
                <a:latin typeface="Palatino Linotype" pitchFamily="18" charset="0"/>
              </a:rPr>
              <a:t>Колоноскопија 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227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2904" y="457200"/>
            <a:ext cx="6985000" cy="508000"/>
          </a:xfrm>
        </p:spPr>
        <p:txBody>
          <a:bodyPr/>
          <a:lstStyle/>
          <a:p>
            <a:r>
              <a:rPr lang="sr-Cyrl-RS" dirty="0" smtClean="0">
                <a:latin typeface="Palatino Linotype" pitchFamily="18" charset="0"/>
              </a:rPr>
              <a:t>Лечење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384300"/>
            <a:ext cx="6408737" cy="5473700"/>
          </a:xfrm>
        </p:spPr>
        <p:txBody>
          <a:bodyPr/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Ендоксопска терапија (мањи од 5</a:t>
            </a:r>
            <a:r>
              <a:rPr lang="en-US" dirty="0" smtClean="0">
                <a:latin typeface="Palatino Linotype" pitchFamily="18" charset="0"/>
              </a:rPr>
              <a:t>mm</a:t>
            </a:r>
            <a:r>
              <a:rPr lang="sr-Cyrl-RS" dirty="0" smtClean="0">
                <a:latin typeface="Palatino Linotype" pitchFamily="18" charset="0"/>
              </a:rPr>
              <a:t>)</a:t>
            </a:r>
          </a:p>
          <a:p>
            <a:pPr algn="just"/>
            <a:r>
              <a:rPr lang="sr-Cyrl-RS" dirty="0" smtClean="0">
                <a:latin typeface="Palatino Linotype" pitchFamily="18" charset="0"/>
              </a:rPr>
              <a:t>Хируршка ресекција захваћеног дела црева, уз одговарајућу регионалну лимфаденектомију (</a:t>
            </a:r>
            <a:r>
              <a:rPr lang="sr-Cyrl-RS" dirty="0">
                <a:latin typeface="Palatino Linotype" pitchFamily="18" charset="0"/>
              </a:rPr>
              <a:t>в</a:t>
            </a:r>
            <a:r>
              <a:rPr lang="sr-Cyrl-RS" dirty="0" smtClean="0">
                <a:latin typeface="Palatino Linotype" pitchFamily="18" charset="0"/>
              </a:rPr>
              <a:t>ећи аденоми)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80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000" y="304800"/>
            <a:ext cx="6985000" cy="508000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latin typeface="Palatino Linotype" pitchFamily="18" charset="0"/>
              </a:rPr>
              <a:t>Хиперпластични</a:t>
            </a:r>
            <a:r>
              <a:rPr lang="en-US" dirty="0">
                <a:latin typeface="Palatino Linotype" pitchFamily="18" charset="0"/>
              </a:rPr>
              <a:t> </a:t>
            </a:r>
            <a:r>
              <a:rPr lang="en-US" dirty="0" err="1" smtClean="0">
                <a:latin typeface="Palatino Linotype" pitchFamily="18" charset="0"/>
              </a:rPr>
              <a:t>полипи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384300"/>
            <a:ext cx="6408737" cy="5473700"/>
          </a:xfrm>
        </p:spPr>
        <p:txBody>
          <a:bodyPr/>
          <a:lstStyle/>
          <a:p>
            <a:pPr algn="just"/>
            <a:r>
              <a:rPr lang="sr-Cyrl-RS" dirty="0" smtClean="0">
                <a:latin typeface="Palatino Linotype" pitchFamily="18" charset="0"/>
              </a:rPr>
              <a:t>Најчешћи епителни тумори</a:t>
            </a:r>
          </a:p>
          <a:p>
            <a:pPr algn="just"/>
            <a:r>
              <a:rPr lang="ru-RU" dirty="0" smtClean="0">
                <a:latin typeface="Palatino Linotype" pitchFamily="18" charset="0"/>
              </a:rPr>
              <a:t>Асимптоматске, мале (1-5 mm), овалне, сесилне пролиферације слузокоже, без малигног потенцијала</a:t>
            </a:r>
          </a:p>
          <a:p>
            <a:pPr algn="just"/>
            <a:r>
              <a:rPr lang="ru-RU" dirty="0" smtClean="0">
                <a:latin typeface="Palatino Linotype" pitchFamily="18" charset="0"/>
              </a:rPr>
              <a:t>Углавном су локализовани у ректуму и сигмоидном колону</a:t>
            </a:r>
            <a:endParaRPr lang="en-U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939399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">
      <a:dk1>
        <a:srgbClr val="4D4D4D"/>
      </a:dk1>
      <a:lt1>
        <a:srgbClr val="FFFFFF"/>
      </a:lt1>
      <a:dk2>
        <a:srgbClr val="000000"/>
      </a:dk2>
      <a:lt2>
        <a:srgbClr val="858800"/>
      </a:lt2>
      <a:accent1>
        <a:srgbClr val="015219"/>
      </a:accent1>
      <a:accent2>
        <a:srgbClr val="A9C42B"/>
      </a:accent2>
      <a:accent3>
        <a:srgbClr val="FFFFFF"/>
      </a:accent3>
      <a:accent4>
        <a:srgbClr val="404040"/>
      </a:accent4>
      <a:accent5>
        <a:srgbClr val="AAB3AB"/>
      </a:accent5>
      <a:accent6>
        <a:srgbClr val="99B126"/>
      </a:accent6>
      <a:hlink>
        <a:srgbClr val="A1B5DD"/>
      </a:hlink>
      <a:folHlink>
        <a:srgbClr val="EAEAEA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000000"/>
        </a:dk2>
        <a:lt2>
          <a:srgbClr val="6E6046"/>
        </a:lt2>
        <a:accent1>
          <a:srgbClr val="B69E77"/>
        </a:accent1>
        <a:accent2>
          <a:srgbClr val="9E280E"/>
        </a:accent2>
        <a:accent3>
          <a:srgbClr val="FFFFFF"/>
        </a:accent3>
        <a:accent4>
          <a:srgbClr val="404040"/>
        </a:accent4>
        <a:accent5>
          <a:srgbClr val="D7CCBD"/>
        </a:accent5>
        <a:accent6>
          <a:srgbClr val="8F230C"/>
        </a:accent6>
        <a:hlink>
          <a:srgbClr val="FFC6A4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000000"/>
        </a:dk2>
        <a:lt2>
          <a:srgbClr val="6E6046"/>
        </a:lt2>
        <a:accent1>
          <a:srgbClr val="B69E77"/>
        </a:accent1>
        <a:accent2>
          <a:srgbClr val="9E280E"/>
        </a:accent2>
        <a:accent3>
          <a:srgbClr val="FFFFFF"/>
        </a:accent3>
        <a:accent4>
          <a:srgbClr val="404040"/>
        </a:accent4>
        <a:accent5>
          <a:srgbClr val="D7CCBD"/>
        </a:accent5>
        <a:accent6>
          <a:srgbClr val="8F230C"/>
        </a:accent6>
        <a:hlink>
          <a:srgbClr val="E1C6A4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000000"/>
        </a:dk2>
        <a:lt2>
          <a:srgbClr val="532F3C"/>
        </a:lt2>
        <a:accent1>
          <a:srgbClr val="CDC09A"/>
        </a:accent1>
        <a:accent2>
          <a:srgbClr val="AC9F55"/>
        </a:accent2>
        <a:accent3>
          <a:srgbClr val="FFFFFF"/>
        </a:accent3>
        <a:accent4>
          <a:srgbClr val="404040"/>
        </a:accent4>
        <a:accent5>
          <a:srgbClr val="E3DCCA"/>
        </a:accent5>
        <a:accent6>
          <a:srgbClr val="9B904C"/>
        </a:accent6>
        <a:hlink>
          <a:srgbClr val="DBD3C7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000000"/>
        </a:dk2>
        <a:lt2>
          <a:srgbClr val="064300"/>
        </a:lt2>
        <a:accent1>
          <a:srgbClr val="AC927F"/>
        </a:accent1>
        <a:accent2>
          <a:srgbClr val="3AAE00"/>
        </a:accent2>
        <a:accent3>
          <a:srgbClr val="FFFFFF"/>
        </a:accent3>
        <a:accent4>
          <a:srgbClr val="404040"/>
        </a:accent4>
        <a:accent5>
          <a:srgbClr val="D2C7C0"/>
        </a:accent5>
        <a:accent6>
          <a:srgbClr val="349D00"/>
        </a:accent6>
        <a:hlink>
          <a:srgbClr val="D2B8A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000000"/>
        </a:dk2>
        <a:lt2>
          <a:srgbClr val="033100"/>
        </a:lt2>
        <a:accent1>
          <a:srgbClr val="2F9400"/>
        </a:accent1>
        <a:accent2>
          <a:srgbClr val="6C838B"/>
        </a:accent2>
        <a:accent3>
          <a:srgbClr val="FFFFFF"/>
        </a:accent3>
        <a:accent4>
          <a:srgbClr val="404040"/>
        </a:accent4>
        <a:accent5>
          <a:srgbClr val="ADC8AA"/>
        </a:accent5>
        <a:accent6>
          <a:srgbClr val="61767D"/>
        </a:accent6>
        <a:hlink>
          <a:srgbClr val="996E68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000000"/>
        </a:dk2>
        <a:lt2>
          <a:srgbClr val="063B00"/>
        </a:lt2>
        <a:accent1>
          <a:srgbClr val="33A800"/>
        </a:accent1>
        <a:accent2>
          <a:srgbClr val="B26D33"/>
        </a:accent2>
        <a:accent3>
          <a:srgbClr val="FFFFFF"/>
        </a:accent3>
        <a:accent4>
          <a:srgbClr val="404040"/>
        </a:accent4>
        <a:accent5>
          <a:srgbClr val="ADD1AA"/>
        </a:accent5>
        <a:accent6>
          <a:srgbClr val="A1622D"/>
        </a:accent6>
        <a:hlink>
          <a:srgbClr val="CE793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000000"/>
        </a:dk2>
        <a:lt2>
          <a:srgbClr val="224700"/>
        </a:lt2>
        <a:accent1>
          <a:srgbClr val="68A500"/>
        </a:accent1>
        <a:accent2>
          <a:srgbClr val="8CB400"/>
        </a:accent2>
        <a:accent3>
          <a:srgbClr val="FFFFFF"/>
        </a:accent3>
        <a:accent4>
          <a:srgbClr val="404040"/>
        </a:accent4>
        <a:accent5>
          <a:srgbClr val="B9CFAA"/>
        </a:accent5>
        <a:accent6>
          <a:srgbClr val="7EA300"/>
        </a:accent6>
        <a:hlink>
          <a:srgbClr val="DC888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000000"/>
        </a:dk2>
        <a:lt2>
          <a:srgbClr val="224700"/>
        </a:lt2>
        <a:accent1>
          <a:srgbClr val="68A500"/>
        </a:accent1>
        <a:accent2>
          <a:srgbClr val="8CB400"/>
        </a:accent2>
        <a:accent3>
          <a:srgbClr val="FFFFFF"/>
        </a:accent3>
        <a:accent4>
          <a:srgbClr val="404040"/>
        </a:accent4>
        <a:accent5>
          <a:srgbClr val="B9CFAA"/>
        </a:accent5>
        <a:accent6>
          <a:srgbClr val="7EA300"/>
        </a:accent6>
        <a:hlink>
          <a:srgbClr val="C0C425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000000"/>
        </a:dk2>
        <a:lt2>
          <a:srgbClr val="265400"/>
        </a:lt2>
        <a:accent1>
          <a:srgbClr val="37A091"/>
        </a:accent1>
        <a:accent2>
          <a:srgbClr val="CC8587"/>
        </a:accent2>
        <a:accent3>
          <a:srgbClr val="FFFFFF"/>
        </a:accent3>
        <a:accent4>
          <a:srgbClr val="404040"/>
        </a:accent4>
        <a:accent5>
          <a:srgbClr val="AECDC7"/>
        </a:accent5>
        <a:accent6>
          <a:srgbClr val="B9787A"/>
        </a:accent6>
        <a:hlink>
          <a:srgbClr val="FCE46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000000"/>
        </a:dk2>
        <a:lt2>
          <a:srgbClr val="546715"/>
        </a:lt2>
        <a:accent1>
          <a:srgbClr val="EF733A"/>
        </a:accent1>
        <a:accent2>
          <a:srgbClr val="C1D72E"/>
        </a:accent2>
        <a:accent3>
          <a:srgbClr val="FFFFFF"/>
        </a:accent3>
        <a:accent4>
          <a:srgbClr val="404040"/>
        </a:accent4>
        <a:accent5>
          <a:srgbClr val="F6BCAE"/>
        </a:accent5>
        <a:accent6>
          <a:srgbClr val="AFC329"/>
        </a:accent6>
        <a:hlink>
          <a:srgbClr val="F19545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000000"/>
        </a:dk2>
        <a:lt2>
          <a:srgbClr val="406910"/>
        </a:lt2>
        <a:accent1>
          <a:srgbClr val="D04611"/>
        </a:accent1>
        <a:accent2>
          <a:srgbClr val="77BB0F"/>
        </a:accent2>
        <a:accent3>
          <a:srgbClr val="FFFFFF"/>
        </a:accent3>
        <a:accent4>
          <a:srgbClr val="404040"/>
        </a:accent4>
        <a:accent5>
          <a:srgbClr val="E4B0AA"/>
        </a:accent5>
        <a:accent6>
          <a:srgbClr val="6BA90C"/>
        </a:accent6>
        <a:hlink>
          <a:srgbClr val="6CA2C7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2">
        <a:dk1>
          <a:srgbClr val="4D4D4D"/>
        </a:dk1>
        <a:lt1>
          <a:srgbClr val="FFFFFF"/>
        </a:lt1>
        <a:dk2>
          <a:srgbClr val="000000"/>
        </a:dk2>
        <a:lt2>
          <a:srgbClr val="506314"/>
        </a:lt2>
        <a:accent1>
          <a:srgbClr val="C0D532"/>
        </a:accent1>
        <a:accent2>
          <a:srgbClr val="7F9D1E"/>
        </a:accent2>
        <a:accent3>
          <a:srgbClr val="FFFFFF"/>
        </a:accent3>
        <a:accent4>
          <a:srgbClr val="404040"/>
        </a:accent4>
        <a:accent5>
          <a:srgbClr val="DCE7AD"/>
        </a:accent5>
        <a:accent6>
          <a:srgbClr val="728E1A"/>
        </a:accent6>
        <a:hlink>
          <a:srgbClr val="A5A5A5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3">
        <a:dk1>
          <a:srgbClr val="4D4D4D"/>
        </a:dk1>
        <a:lt1>
          <a:srgbClr val="FFFFFF"/>
        </a:lt1>
        <a:dk2>
          <a:srgbClr val="000000"/>
        </a:dk2>
        <a:lt2>
          <a:srgbClr val="506314"/>
        </a:lt2>
        <a:accent1>
          <a:srgbClr val="C0D532"/>
        </a:accent1>
        <a:accent2>
          <a:srgbClr val="7F9D1E"/>
        </a:accent2>
        <a:accent3>
          <a:srgbClr val="FFFFFF"/>
        </a:accent3>
        <a:accent4>
          <a:srgbClr val="404040"/>
        </a:accent4>
        <a:accent5>
          <a:srgbClr val="DCE7AD"/>
        </a:accent5>
        <a:accent6>
          <a:srgbClr val="728E1A"/>
        </a:accent6>
        <a:hlink>
          <a:srgbClr val="3366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4">
        <a:dk1>
          <a:srgbClr val="4D4D4D"/>
        </a:dk1>
        <a:lt1>
          <a:srgbClr val="FFFFFF"/>
        </a:lt1>
        <a:dk2>
          <a:srgbClr val="000000"/>
        </a:dk2>
        <a:lt2>
          <a:srgbClr val="506314"/>
        </a:lt2>
        <a:accent1>
          <a:srgbClr val="C0D532"/>
        </a:accent1>
        <a:accent2>
          <a:srgbClr val="7F9D1E"/>
        </a:accent2>
        <a:accent3>
          <a:srgbClr val="FFFFFF"/>
        </a:accent3>
        <a:accent4>
          <a:srgbClr val="404040"/>
        </a:accent4>
        <a:accent5>
          <a:srgbClr val="DCE7AD"/>
        </a:accent5>
        <a:accent6>
          <a:srgbClr val="728E1A"/>
        </a:accent6>
        <a:hlink>
          <a:srgbClr val="8CA824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5">
        <a:dk1>
          <a:srgbClr val="4D4D4D"/>
        </a:dk1>
        <a:lt1>
          <a:srgbClr val="FFFFFF"/>
        </a:lt1>
        <a:dk2>
          <a:srgbClr val="000000"/>
        </a:dk2>
        <a:lt2>
          <a:srgbClr val="197B00"/>
        </a:lt2>
        <a:accent1>
          <a:srgbClr val="407400"/>
        </a:accent1>
        <a:accent2>
          <a:srgbClr val="A1E451"/>
        </a:accent2>
        <a:accent3>
          <a:srgbClr val="FFFFFF"/>
        </a:accent3>
        <a:accent4>
          <a:srgbClr val="404040"/>
        </a:accent4>
        <a:accent5>
          <a:srgbClr val="AFBCAA"/>
        </a:accent5>
        <a:accent6>
          <a:srgbClr val="91CF49"/>
        </a:accent6>
        <a:hlink>
          <a:srgbClr val="339A0E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6">
        <a:dk1>
          <a:srgbClr val="4D4D4D"/>
        </a:dk1>
        <a:lt1>
          <a:srgbClr val="FFFFFF"/>
        </a:lt1>
        <a:dk2>
          <a:srgbClr val="000000"/>
        </a:dk2>
        <a:lt2>
          <a:srgbClr val="2B7425"/>
        </a:lt2>
        <a:accent1>
          <a:srgbClr val="94D723"/>
        </a:accent1>
        <a:accent2>
          <a:srgbClr val="4D8011"/>
        </a:accent2>
        <a:accent3>
          <a:srgbClr val="FFFFFF"/>
        </a:accent3>
        <a:accent4>
          <a:srgbClr val="404040"/>
        </a:accent4>
        <a:accent5>
          <a:srgbClr val="C8E8AC"/>
        </a:accent5>
        <a:accent6>
          <a:srgbClr val="45730E"/>
        </a:accent6>
        <a:hlink>
          <a:srgbClr val="A3C5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395</TotalTime>
  <Words>4908</Words>
  <Application>Microsoft Office PowerPoint</Application>
  <PresentationFormat>On-screen Show (4:3)</PresentationFormat>
  <Paragraphs>257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template</vt:lpstr>
      <vt:lpstr>Абдоминална хирургија - колоректална хирургија</vt:lpstr>
      <vt:lpstr>Хируршка анатомија и физиологија колона</vt:lpstr>
      <vt:lpstr>Хируршка анатомија и физиологија колона</vt:lpstr>
      <vt:lpstr>Физиологија колона </vt:lpstr>
      <vt:lpstr>Симптoмaтoлoгиja oбoљeњa кoлoнa, рeктумa и aнусa</vt:lpstr>
      <vt:lpstr>Бенигни тумори колона</vt:lpstr>
      <vt:lpstr>Дијагностика</vt:lpstr>
      <vt:lpstr>Лечење</vt:lpstr>
      <vt:lpstr>Хиперпластични полипи</vt:lpstr>
      <vt:lpstr>Mултипла полипоза - ФАП (фамилијарна аденоматозна полипоза) </vt:lpstr>
      <vt:lpstr>Maлигни тумoри кoлoнa </vt:lpstr>
      <vt:lpstr>Дијагностика</vt:lpstr>
      <vt:lpstr>Лечење </vt:lpstr>
      <vt:lpstr>Карцином  ректума</vt:lpstr>
      <vt:lpstr>Клиничка слика</vt:lpstr>
      <vt:lpstr>Дијагностика</vt:lpstr>
      <vt:lpstr>Лечење</vt:lpstr>
      <vt:lpstr>Прoлaпс  рeктумa</vt:lpstr>
      <vt:lpstr>Прoлaпс  рeктумa</vt:lpstr>
      <vt:lpstr>Пролапс ректума</vt:lpstr>
      <vt:lpstr>Aнaлнa инкoнтинeнциja</vt:lpstr>
      <vt:lpstr>Лечење</vt:lpstr>
      <vt:lpstr>Хeмoрoидaлнa бoлeст</vt:lpstr>
      <vt:lpstr>Унутрашњи хемороиди</vt:lpstr>
      <vt:lpstr>Клиничка слика</vt:lpstr>
      <vt:lpstr>Лечење</vt:lpstr>
      <vt:lpstr>Пeриaнaлни aпсцeси </vt:lpstr>
      <vt:lpstr>Перианални апцеси</vt:lpstr>
      <vt:lpstr>Пeриaнaлнe фистулe</vt:lpstr>
      <vt:lpstr>Пeриaнaлнe фистулe</vt:lpstr>
      <vt:lpstr>Пeриaнaлнe фистулe</vt:lpstr>
      <vt:lpstr>Aнaлнa фисурa</vt:lpstr>
      <vt:lpstr>Лечење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Колоректална хирургија</dc:title>
  <dc:creator>abc</dc:creator>
  <cp:lastModifiedBy>abc</cp:lastModifiedBy>
  <cp:revision>21</cp:revision>
  <dcterms:created xsi:type="dcterms:W3CDTF">2021-02-07T09:35:30Z</dcterms:created>
  <dcterms:modified xsi:type="dcterms:W3CDTF">2021-02-09T21:11:44Z</dcterms:modified>
</cp:coreProperties>
</file>